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83" r:id="rId4"/>
    <p:sldId id="280" r:id="rId5"/>
    <p:sldId id="284" r:id="rId6"/>
    <p:sldId id="285" r:id="rId7"/>
    <p:sldId id="286" r:id="rId8"/>
    <p:sldId id="258" r:id="rId9"/>
    <p:sldId id="290" r:id="rId10"/>
    <p:sldId id="260" r:id="rId11"/>
    <p:sldId id="291" r:id="rId12"/>
    <p:sldId id="261" r:id="rId13"/>
    <p:sldId id="262" r:id="rId14"/>
    <p:sldId id="263" r:id="rId15"/>
    <p:sldId id="264" r:id="rId16"/>
    <p:sldId id="265" r:id="rId17"/>
    <p:sldId id="272" r:id="rId18"/>
    <p:sldId id="273" r:id="rId19"/>
    <p:sldId id="274" r:id="rId20"/>
    <p:sldId id="275" r:id="rId21"/>
    <p:sldId id="266" r:id="rId22"/>
    <p:sldId id="267" r:id="rId23"/>
    <p:sldId id="276" r:id="rId24"/>
    <p:sldId id="277" r:id="rId25"/>
    <p:sldId id="278" r:id="rId26"/>
    <p:sldId id="269" r:id="rId27"/>
    <p:sldId id="279" r:id="rId28"/>
    <p:sldId id="281" r:id="rId2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8" autoAdjust="0"/>
    <p:restoredTop sz="83221" autoAdjust="0"/>
  </p:normalViewPr>
  <p:slideViewPr>
    <p:cSldViewPr snapToGrid="0" snapToObjects="1">
      <p:cViewPr varScale="1">
        <p:scale>
          <a:sx n="131" d="100"/>
          <a:sy n="131" d="100"/>
        </p:scale>
        <p:origin x="152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71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C6868-3F35-1027-0AAA-320DF0760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B57163-4E88-2E61-779F-81C77F28F0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36688C-C221-98E4-69EB-1CAEA371D6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97005-5212-95C5-7B8A-215C8FE38B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80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1D20D-97A4-C513-C963-95DE5551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48C270-5B5F-0DF7-60FE-FF7D2CD57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FEFC14-4245-DD6A-EF36-E069145C6E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552BD-BE88-DE68-D012-80CBE3BADF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74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F06C9-E449-FA3E-8C1D-C3B1BD269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CDCE34-3896-4927-67BC-6312D1FB0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ABD574-65AF-C348-8019-96B8E5059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D7C78E-26D5-94B7-AA98-3EB0AD1F99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03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321A2-01CB-5A2C-E78A-087DB1B3F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2FED8E-7641-A5E9-9912-E0DD06042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C7CA46-3E8B-D629-5A73-AA7716A57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AB2F7-BFAF-68AE-A122-9B2D9CC53A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3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41D0E-2489-8F6E-61BB-704CB9817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D5D33-71EB-6C31-2F99-D5621CE5B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2DAF4F-A364-5E88-3440-A24FEC9913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CDC41E-5EDD-9418-B153-F94A68DF11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24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Hölenmalere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A97B8-D448-CEC3-9D58-954D733CA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C5509F-A875-0110-AF8B-F23574C038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04E39F-06DD-EC26-957D-E9527C2FA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E35FF4-5AFD-923C-94A8-DECBC84E68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85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9CCDD-9CF0-EB7A-E6E2-5FF52D2D0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35D054-9180-5BC0-900F-0B6C90995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243F2-BF9F-66DE-8B1F-9DD78E27E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4152E-4548-C301-7B9D-15E7EEF8EE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50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METHODIK-NOTIZEN — Stichprobe und Design</a:t>
            </a:r>
          </a:p>
          <a:p>
            <a:r>
              <a:t>• Design: QUERSCHNITTSBEFRAGUNG (eine Messung, Mai 2026) — daher keine Kausalaussagen möglich, nur Zusammenhänge und Beschreibungen. Auf Nachfrage: Längsschnitt wäre nötig, um Veränderung zu zeigen.</a:t>
            </a:r>
          </a:p>
          <a:p>
            <a:r>
              <a:t>• Erhebung: Anonymer Online-Fragebogen, im Hörsaal selbst ausgefüllt, auf PH-eigener Infrastruktur (Datenschutz!). Vollerhebung der drei anwesenden Lehrveranstaltungen — keine Zufallsstichprobe, deshalb sind Generalisierungen über die PHV hinaus nicht zulässig (Limitation im Paper, §6).</a:t>
            </a:r>
          </a:p>
          <a:p>
            <a:r>
              <a:t>• Bereinigung: 104 Datensätze, davon 2 Testeinträge und 1 „Streuer' (durchgängig widersprüchliches Antwortmuster) entfernt → n = 101.</a:t>
            </a:r>
          </a:p>
          <a:p>
            <a:r>
              <a:t>• Kohorten: Bachelor 6. Semester (n = 30), Master 1. Jahrgang (n = 36), Master 2. Jahrgang (n = 35). Wichtig für Interpretation: 27 % der Bachelor, aber 92-100 % der Master stehen bereits im Schuldienst — die Population ist ökonomisch „nivelliert', was die fehlenden SES-Effekte erklären kann.</a:t>
            </a:r>
          </a:p>
          <a:p>
            <a:r>
              <a:t>• 95 % weiblich: kein Bias, sondern populationstypisch für Lehramt Primarstufe in Österreich.</a:t>
            </a:r>
          </a:p>
          <a:p>
            <a:r>
              <a:t>• Instrument: 24 Items in 6 Blöcken — A Demografie/SES (mit PISA-Indikatoren wie Bücher im Elternhaus), B Nutzung, C Zugang/Bezahlung (mit Verzweigung: Nur-Zahler bekamen Detailfragen), D Wahrnehmung/Gerechtigkeit (5-stufige Likert), E akademisches Schreiben, F offene Frage.</a:t>
            </a:r>
          </a:p>
          <a:p>
            <a:r>
              <a:t>• Auswertung: Statistik in R 4.6 und Python (SciPy). Deskriptiv: Häufigkeiten und MEDIANE (nicht Mittelwerte, weil Likert-Daten ordinal sind).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Notizenplatzhalt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METHODIK-NOTIZEN — </a:t>
            </a:r>
            <a:r>
              <a:rPr dirty="0" err="1"/>
              <a:t>Werkzeug</a:t>
            </a:r>
            <a:r>
              <a:rPr dirty="0"/>
              <a:t>-Diffusion</a:t>
            </a:r>
          </a:p>
          <a:p>
            <a:r>
              <a:rPr dirty="0"/>
              <a:t>• </a:t>
            </a:r>
            <a:r>
              <a:rPr dirty="0" err="1"/>
              <a:t>Datengrundlage</a:t>
            </a:r>
            <a:r>
              <a:rPr dirty="0"/>
              <a:t>: Item B1 (</a:t>
            </a:r>
            <a:r>
              <a:rPr dirty="0" err="1"/>
              <a:t>regelmäßig</a:t>
            </a:r>
            <a:r>
              <a:rPr dirty="0"/>
              <a:t> </a:t>
            </a:r>
            <a:r>
              <a:rPr dirty="0" err="1"/>
              <a:t>genutzte</a:t>
            </a:r>
            <a:r>
              <a:rPr dirty="0"/>
              <a:t> </a:t>
            </a:r>
            <a:r>
              <a:rPr dirty="0" err="1"/>
              <a:t>Werkzeuge</a:t>
            </a:r>
            <a:r>
              <a:rPr dirty="0"/>
              <a:t>, MEHRFACHNENNUNG) — </a:t>
            </a:r>
            <a:r>
              <a:rPr dirty="0" err="1"/>
              <a:t>Prozente</a:t>
            </a:r>
            <a:r>
              <a:rPr dirty="0"/>
              <a:t> </a:t>
            </a:r>
            <a:r>
              <a:rPr dirty="0" err="1"/>
              <a:t>summieren</a:t>
            </a:r>
            <a:r>
              <a:rPr dirty="0"/>
              <a:t> </a:t>
            </a:r>
            <a:r>
              <a:rPr dirty="0" err="1"/>
              <a:t>sich</a:t>
            </a:r>
            <a:r>
              <a:rPr dirty="0"/>
              <a:t> </a:t>
            </a:r>
            <a:r>
              <a:rPr dirty="0" err="1"/>
              <a:t>deshalb</a:t>
            </a:r>
            <a:r>
              <a:rPr dirty="0"/>
              <a:t> nicht auf 100. Basis immer n = 101.</a:t>
            </a:r>
          </a:p>
          <a:p>
            <a:r>
              <a:rPr dirty="0"/>
              <a:t>• „</a:t>
            </a:r>
            <a:r>
              <a:rPr dirty="0" err="1"/>
              <a:t>Regelmäßig</a:t>
            </a:r>
            <a:r>
              <a:rPr dirty="0"/>
              <a:t>' war im </a:t>
            </a:r>
            <a:r>
              <a:rPr dirty="0" err="1"/>
              <a:t>Fragebogen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wiederkehrende</a:t>
            </a:r>
            <a:r>
              <a:rPr dirty="0"/>
              <a:t>, nicht </a:t>
            </a:r>
            <a:r>
              <a:rPr dirty="0" err="1"/>
              <a:t>einmalige</a:t>
            </a:r>
            <a:r>
              <a:rPr dirty="0"/>
              <a:t> </a:t>
            </a:r>
            <a:r>
              <a:rPr dirty="0" err="1"/>
              <a:t>Nutzung</a:t>
            </a:r>
            <a:r>
              <a:rPr dirty="0"/>
              <a:t> </a:t>
            </a:r>
            <a:r>
              <a:rPr dirty="0" err="1"/>
              <a:t>operationalisiert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Frequenz</a:t>
            </a:r>
            <a:r>
              <a:rPr dirty="0"/>
              <a:t> (B2): 83 % = </a:t>
            </a:r>
            <a:r>
              <a:rPr dirty="0" err="1"/>
              <a:t>Anteil</a:t>
            </a:r>
            <a:r>
              <a:rPr dirty="0"/>
              <a:t> „</a:t>
            </a:r>
            <a:r>
              <a:rPr dirty="0" err="1"/>
              <a:t>mehrmals</a:t>
            </a:r>
            <a:r>
              <a:rPr dirty="0"/>
              <a:t> pro </a:t>
            </a:r>
            <a:r>
              <a:rPr dirty="0" err="1"/>
              <a:t>Woche</a:t>
            </a:r>
            <a:r>
              <a:rPr dirty="0"/>
              <a:t>' </a:t>
            </a:r>
            <a:r>
              <a:rPr dirty="0" err="1"/>
              <a:t>oder</a:t>
            </a:r>
            <a:r>
              <a:rPr dirty="0"/>
              <a:t> </a:t>
            </a:r>
            <a:r>
              <a:rPr dirty="0" err="1"/>
              <a:t>häufiger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Anwendungsbereiche</a:t>
            </a:r>
            <a:r>
              <a:rPr dirty="0"/>
              <a:t> (B3, </a:t>
            </a:r>
            <a:r>
              <a:rPr dirty="0" err="1"/>
              <a:t>Mehrfachnennung</a:t>
            </a:r>
            <a:r>
              <a:rPr dirty="0"/>
              <a:t>): </a:t>
            </a:r>
            <a:r>
              <a:rPr dirty="0" err="1"/>
              <a:t>Textüberarbeitung</a:t>
            </a:r>
            <a:r>
              <a:rPr dirty="0"/>
              <a:t> 88 %, Brainstorming 85 %, Recherche 81 %, </a:t>
            </a:r>
            <a:r>
              <a:rPr dirty="0" err="1"/>
              <a:t>Zusammenfassen</a:t>
            </a:r>
            <a:r>
              <a:rPr dirty="0"/>
              <a:t> 75 %, </a:t>
            </a:r>
            <a:r>
              <a:rPr dirty="0" err="1"/>
              <a:t>Bildgenerierung</a:t>
            </a:r>
            <a:r>
              <a:rPr dirty="0"/>
              <a:t> 62 %, Tutoring 50 %. </a:t>
            </a:r>
            <a:r>
              <a:rPr dirty="0" err="1"/>
              <a:t>Interpretationslinie</a:t>
            </a:r>
            <a:r>
              <a:rPr dirty="0"/>
              <a:t>: Die für die INKLUSIONS-These </a:t>
            </a:r>
            <a:r>
              <a:rPr dirty="0" err="1"/>
              <a:t>zentralen</a:t>
            </a:r>
            <a:r>
              <a:rPr dirty="0"/>
              <a:t> </a:t>
            </a:r>
            <a:r>
              <a:rPr dirty="0" err="1"/>
              <a:t>Funktionen</a:t>
            </a:r>
            <a:r>
              <a:rPr dirty="0"/>
              <a:t> (Tutoring, </a:t>
            </a:r>
            <a:r>
              <a:rPr dirty="0" err="1"/>
              <a:t>Übersetzen</a:t>
            </a:r>
            <a:r>
              <a:rPr dirty="0"/>
              <a:t>, multimodal) </a:t>
            </a:r>
            <a:r>
              <a:rPr dirty="0" err="1"/>
              <a:t>rangieren</a:t>
            </a:r>
            <a:r>
              <a:rPr dirty="0"/>
              <a:t> NACHRANGIG — KI </a:t>
            </a:r>
            <a:r>
              <a:rPr dirty="0" err="1"/>
              <a:t>wird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Schreibassistenz</a:t>
            </a:r>
            <a:r>
              <a:rPr dirty="0"/>
              <a:t> </a:t>
            </a:r>
            <a:r>
              <a:rPr dirty="0" err="1"/>
              <a:t>genutzt</a:t>
            </a:r>
            <a:r>
              <a:rPr dirty="0"/>
              <a:t>, nicht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Zugänglichkeitsinfrastruktur</a:t>
            </a:r>
            <a:r>
              <a:rPr dirty="0"/>
              <a:t>. Das </a:t>
            </a:r>
            <a:r>
              <a:rPr dirty="0" err="1"/>
              <a:t>ist</a:t>
            </a:r>
            <a:r>
              <a:rPr dirty="0"/>
              <a:t> der </a:t>
            </a:r>
            <a:r>
              <a:rPr dirty="0" err="1"/>
              <a:t>empirische</a:t>
            </a:r>
            <a:r>
              <a:rPr dirty="0"/>
              <a:t> </a:t>
            </a:r>
            <a:r>
              <a:rPr dirty="0" err="1"/>
              <a:t>Dämpfer</a:t>
            </a:r>
            <a:r>
              <a:rPr dirty="0"/>
              <a:t> für die positive </a:t>
            </a:r>
            <a:r>
              <a:rPr dirty="0" err="1"/>
              <a:t>Lesart</a:t>
            </a:r>
            <a:r>
              <a:rPr dirty="0"/>
              <a:t> (§5.1 im Paper).</a:t>
            </a:r>
          </a:p>
          <a:p>
            <a:r>
              <a:rPr dirty="0"/>
              <a:t>• Coding-Tools (Codex 7 %, Copilot/Cursor &lt; 3 %): </a:t>
            </a:r>
            <a:r>
              <a:rPr dirty="0" err="1"/>
              <a:t>Beleg</a:t>
            </a:r>
            <a:r>
              <a:rPr dirty="0"/>
              <a:t>, </a:t>
            </a:r>
            <a:r>
              <a:rPr dirty="0" err="1"/>
              <a:t>dass</a:t>
            </a:r>
            <a:r>
              <a:rPr dirty="0"/>
              <a:t> die 'vibe-coding'-</a:t>
            </a:r>
            <a:r>
              <a:rPr dirty="0" err="1"/>
              <a:t>Debatte</a:t>
            </a:r>
            <a:r>
              <a:rPr dirty="0"/>
              <a:t> für DIESE Population (Lehramt Primarstufe) </a:t>
            </a:r>
            <a:r>
              <a:rPr dirty="0" err="1"/>
              <a:t>kaum</a:t>
            </a:r>
            <a:r>
              <a:rPr dirty="0"/>
              <a:t> </a:t>
            </a:r>
            <a:r>
              <a:rPr dirty="0" err="1"/>
              <a:t>Relevanz</a:t>
            </a:r>
            <a:r>
              <a:rPr dirty="0"/>
              <a:t> hat — der Generalist </a:t>
            </a:r>
            <a:r>
              <a:rPr dirty="0" err="1"/>
              <a:t>dominiert</a:t>
            </a:r>
            <a:r>
              <a:rPr dirty="0"/>
              <a:t> das Repertoire </a:t>
            </a:r>
            <a:r>
              <a:rPr dirty="0" err="1"/>
              <a:t>umso</a:t>
            </a:r>
            <a:r>
              <a:rPr dirty="0"/>
              <a:t> </a:t>
            </a:r>
            <a:r>
              <a:rPr dirty="0" err="1"/>
              <a:t>klarer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Diagramm</a:t>
            </a:r>
            <a:r>
              <a:rPr dirty="0"/>
              <a:t>: Balken = </a:t>
            </a:r>
            <a:r>
              <a:rPr dirty="0" err="1"/>
              <a:t>Anteil</a:t>
            </a:r>
            <a:r>
              <a:rPr dirty="0"/>
              <a:t> </a:t>
            </a:r>
            <a:r>
              <a:rPr dirty="0" err="1"/>
              <a:t>regelmäßiger</a:t>
            </a:r>
            <a:r>
              <a:rPr dirty="0"/>
              <a:t> </a:t>
            </a:r>
            <a:r>
              <a:rPr dirty="0" err="1"/>
              <a:t>Nutzung</a:t>
            </a:r>
            <a:r>
              <a:rPr dirty="0"/>
              <a:t> je </a:t>
            </a:r>
            <a:r>
              <a:rPr dirty="0" err="1"/>
              <a:t>Werkzeug</a:t>
            </a:r>
            <a:r>
              <a:rPr dirty="0"/>
              <a:t>; </a:t>
            </a:r>
            <a:r>
              <a:rPr dirty="0" err="1"/>
              <a:t>eine</a:t>
            </a:r>
            <a:r>
              <a:rPr dirty="0"/>
              <a:t> Serie, </a:t>
            </a:r>
            <a:r>
              <a:rPr dirty="0" err="1"/>
              <a:t>direkte</a:t>
            </a:r>
            <a:r>
              <a:rPr dirty="0"/>
              <a:t> </a:t>
            </a:r>
            <a:r>
              <a:rPr dirty="0" err="1"/>
              <a:t>Beschriftung</a:t>
            </a:r>
            <a:r>
              <a:rPr dirty="0"/>
              <a:t>; </a:t>
            </a:r>
            <a:r>
              <a:rPr dirty="0" err="1"/>
              <a:t>keine</a:t>
            </a:r>
            <a:r>
              <a:rPr dirty="0"/>
              <a:t> </a:t>
            </a:r>
            <a:r>
              <a:rPr dirty="0" err="1"/>
              <a:t>Legende</a:t>
            </a:r>
            <a:r>
              <a:rPr dirty="0"/>
              <a:t> </a:t>
            </a:r>
            <a:r>
              <a:rPr dirty="0" err="1"/>
              <a:t>nötig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Mögliche</a:t>
            </a:r>
            <a:r>
              <a:rPr dirty="0"/>
              <a:t> </a:t>
            </a:r>
            <a:r>
              <a:rPr dirty="0" err="1"/>
              <a:t>Publikumsfrage</a:t>
            </a:r>
            <a:r>
              <a:rPr dirty="0"/>
              <a:t>: „</a:t>
            </a:r>
            <a:r>
              <a:rPr dirty="0" err="1"/>
              <a:t>Warum</a:t>
            </a:r>
            <a:r>
              <a:rPr dirty="0"/>
              <a:t> </a:t>
            </a:r>
            <a:r>
              <a:rPr dirty="0" err="1"/>
              <a:t>kein</a:t>
            </a:r>
            <a:r>
              <a:rPr dirty="0"/>
              <a:t> </a:t>
            </a:r>
            <a:r>
              <a:rPr dirty="0" err="1"/>
              <a:t>Vergleich</a:t>
            </a:r>
            <a:r>
              <a:rPr dirty="0"/>
              <a:t> </a:t>
            </a:r>
            <a:r>
              <a:rPr dirty="0" err="1"/>
              <a:t>mit</a:t>
            </a:r>
            <a:r>
              <a:rPr dirty="0"/>
              <a:t> </a:t>
            </a:r>
            <a:r>
              <a:rPr dirty="0" err="1"/>
              <a:t>anderen</a:t>
            </a:r>
            <a:r>
              <a:rPr dirty="0"/>
              <a:t> </a:t>
            </a:r>
            <a:r>
              <a:rPr dirty="0" err="1"/>
              <a:t>Studien</a:t>
            </a:r>
            <a:r>
              <a:rPr dirty="0"/>
              <a:t>?' → </a:t>
            </a:r>
            <a:r>
              <a:rPr dirty="0" err="1"/>
              <a:t>Vergleichbare</a:t>
            </a:r>
            <a:r>
              <a:rPr dirty="0"/>
              <a:t> DACH-</a:t>
            </a:r>
            <a:r>
              <a:rPr dirty="0" err="1"/>
              <a:t>Erhebungen</a:t>
            </a:r>
            <a:r>
              <a:rPr dirty="0"/>
              <a:t> </a:t>
            </a:r>
            <a:r>
              <a:rPr dirty="0" err="1"/>
              <a:t>nutzen</a:t>
            </a:r>
            <a:r>
              <a:rPr dirty="0"/>
              <a:t> </a:t>
            </a:r>
            <a:r>
              <a:rPr dirty="0" err="1"/>
              <a:t>andere</a:t>
            </a:r>
            <a:r>
              <a:rPr dirty="0"/>
              <a:t> </a:t>
            </a:r>
            <a:r>
              <a:rPr dirty="0" err="1"/>
              <a:t>Operationalisierungen</a:t>
            </a:r>
            <a:r>
              <a:rPr dirty="0"/>
              <a:t>; im Paper </a:t>
            </a:r>
            <a:r>
              <a:rPr dirty="0" err="1"/>
              <a:t>bewusst</a:t>
            </a:r>
            <a:r>
              <a:rPr dirty="0"/>
              <a:t> </a:t>
            </a:r>
            <a:r>
              <a:rPr dirty="0" err="1"/>
              <a:t>nur</a:t>
            </a:r>
            <a:r>
              <a:rPr dirty="0"/>
              <a:t> </a:t>
            </a:r>
            <a:r>
              <a:rPr dirty="0" err="1"/>
              <a:t>Eigendaten</a:t>
            </a:r>
            <a:r>
              <a:rPr dirty="0"/>
              <a:t> </a:t>
            </a:r>
            <a:r>
              <a:rPr dirty="0" err="1"/>
              <a:t>interpretiert</a:t>
            </a:r>
            <a:r>
              <a:rPr dirty="0"/>
              <a:t>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Notizenplatzhalt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METHODIK-NOTIZEN — Bezahl-Asymmetrie</a:t>
            </a:r>
          </a:p>
          <a:p>
            <a:r>
              <a:t>• ACHTUNG BASEN: Die vier Kennzahlen haben VERSCHIEDENE Bezugsgrößen — 52 % bezieht sich auf alle 101; 92 % und 68 % nur auf die 53 Zahlenden; „0' auf alle 101. Deshalb Kacheln statt eines gemeinsamen Balkendiagramms (ein gemeinsames Diagramm würde Vergleichbarkeit vortäuschen).</a:t>
            </a:r>
          </a:p>
          <a:p>
            <a:r>
              <a:t>• C-Block mit Verzweigung: Nur wer Bezahlversionen bejahte (C1), bekam die Detailfragen (C2 welches Abo, C3 wer zahlt, C4 monatlicher Betrag).</a:t>
            </a:r>
          </a:p>
          <a:p>
            <a:r>
              <a:t>• C4 (Out-of-Pocket) ist BIMODAL: 53 % zahlen 0 €; das zahlende Segment konzentriert sich am ChatGPT-Plus-Preispunkt (33 % zahlen 10-25 €); über 50 € kommt nicht vor.</a:t>
            </a:r>
          </a:p>
          <a:p>
            <a:r>
              <a:t>• Die „0' bei institutioneller Bereitstellung ist der SCHLÜSSELBEFUND des Papers: kein einziger Befragter nennt Hochschule oder Schulerhalter als Bereitsteller. Wichtig für Q&amp;A: Das heißt NICHT, dass es keine Lizenz gibt — M365-Copilot steht über Hochschule und Bund formal bereit (11 % nutzen ihn), aber er wird nicht als KI-Bereitstellung WAHRGENOMMEN und ersetzt die private Zahlungsbereitschaft nicht. Interpretation: Die Basis-Bereitstellung deckt den wahrgenommenen Bedarf nicht; die Zahlungsbereitschaft für Frontier-Modelle ist selbst ein Mehrwert-Indikator (→ Backup-Folie).</a:t>
            </a:r>
          </a:p>
          <a:p>
            <a:r>
              <a:t>• D2 (Kostenverzicht): 30 % einmal, 29 % mehrmals verzichtet = 59 %.</a:t>
            </a:r>
          </a:p>
          <a:p>
            <a:r>
              <a:t>• Interpretationsrahmen aus §5.1: Die Asymmetrie ist gleichzeitig AKZEPTIERT (man zahlt) und SCHMERZHAFT (man verzichtet) — Lieferantisierung funktioniert nicht trotz, sondern MIT der wahrgenommenen Last.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Notizenplatzhalt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METHODIK-NOTIZEN — Erwartungen / Institutionalismus-Faktor</a:t>
            </a:r>
          </a:p>
          <a:p>
            <a:r>
              <a:t>• KÜRZEL: D4 = „Die PHV soll KI-Werkzeuge bereitstellen'; D5 = „Der Dienstgeber (Schulerhalter) soll bereitstellen'; D6 = „KI soll als öffentliches Gut allen zur Verfügung stehen' (testet das Bibliotheks-Argument); C4 = eigene monatliche Zahlhöhe. Jeweils 5-stufige Likert-Skala (1 = Ablehnung, 5 = volle Zustimmung).</a:t>
            </a:r>
          </a:p>
          <a:p>
            <a:r>
              <a:t>• WARUM MEDIAN statt Mittelwert: Likert-Daten sind ORDINAL — Abstände zwischen Stufen sind nicht gleich groß; der Median ist das korrekte Lagemaß. Md 4,0 heißt: Die Hälfte antwortet mit 4 oder 5.</a:t>
            </a:r>
          </a:p>
          <a:p>
            <a:r>
              <a:t>• WARUM SPEARMAN (ρ): Rangkorrelation für ordinale Daten (Pearson setzt Intervallskala voraus). ρ = +0,71 zwischen D6 und D4 bzw. D6 und D5 (p &lt; 0,001) ist für Sozialdaten SEHR stark → die drei Erwartungen bilden faktisch EINE Haltung: den „Institutionalismus-Faktor'.</a:t>
            </a:r>
          </a:p>
          <a:p>
            <a:r>
              <a:t>• D6 × C4: ρ = +0,12, n. s. (= nicht signifikant, p &gt; 0,05): Die Zustimmung zum öffentlichen Gut hängt NICHT davon ab, ob und wie viel jemand selbst zahlt. Interpretation: keine Kompensationshaltung Schlechtergestellter, sondern prinzipielle Erwartung quer durch alle Zahlungsschichten. Das ist das stärkste Einzelargument des Papers gegen den Eigennutz-Verdacht.</a:t>
            </a:r>
          </a:p>
          <a:p>
            <a:r>
              <a:t>• WARUM MANN-WHITNEY-U (Kohortenvergleich Diagramm): nichtparametrischer Test für zwei unabhängige Gruppen bei Ordinaldaten (statt t-Test). Bachelor vs. Master bei D6: p = 0,029, Effektstärke r_rb = -0,26 (rangbiseriale Korrelation; ~0,1 klein, ~0,3 mittel). Über alle drei Kohorten bestätigt der KRUSKAL-WALLIS-Test (Verallgemeinerung auf 3+ Gruppen) das Muster (p ≤ 0,029).</a:t>
            </a:r>
          </a:p>
          <a:p>
            <a:r>
              <a:t>• Diagramm: Punktdiagramm der MEDIANE je Kohorte, Achse beginnt bei 1 (Skalenminimum!), nicht bei 0 — Balken ab 0 würden die Unterschiede optisch verzerren.</a:t>
            </a:r>
          </a:p>
          <a:p>
            <a:r>
              <a:t>• GRENZEN (ehrlich sagen, falls gefragt): Subgruppen n = 30-36 detektieren nur große Effekte (ρ ≥ 0,55 bei α = 0,05) — alles Kleinere bleibt unsichtbar; deshalb explorativ-deskriptive Interpretation. Drei nicht trennbare Erklärungen fürs Kohortengefälle: Kohorteneffekt (KI-affiner sozialisiert), Studienphaseneffekt (Masterarbeit!), Eingewöhnung mit Schuldienst-Erfahrung.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Notizenplatzhalt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TALK-TRACK — </a:t>
            </a:r>
            <a:r>
              <a:rPr dirty="0" err="1"/>
              <a:t>Historische</a:t>
            </a:r>
            <a:r>
              <a:rPr dirty="0"/>
              <a:t> Pointe &amp; </a:t>
            </a:r>
            <a:r>
              <a:rPr dirty="0" err="1"/>
              <a:t>Verlagsanalogie</a:t>
            </a:r>
            <a:endParaRPr dirty="0"/>
          </a:p>
          <a:p>
            <a:r>
              <a:rPr dirty="0"/>
              <a:t>• </a:t>
            </a:r>
            <a:r>
              <a:rPr dirty="0" err="1"/>
              <a:t>Kernsatz</a:t>
            </a:r>
            <a:r>
              <a:rPr dirty="0"/>
              <a:t>: </a:t>
            </a:r>
            <a:r>
              <a:rPr dirty="0" err="1"/>
              <a:t>Jede</a:t>
            </a:r>
            <a:r>
              <a:rPr dirty="0"/>
              <a:t> </a:t>
            </a:r>
            <a:r>
              <a:rPr dirty="0" err="1"/>
              <a:t>frühere</a:t>
            </a:r>
            <a:r>
              <a:rPr dirty="0"/>
              <a:t> </a:t>
            </a:r>
            <a:r>
              <a:rPr dirty="0" err="1"/>
              <a:t>Diskretisierungsstufe</a:t>
            </a:r>
            <a:r>
              <a:rPr dirty="0"/>
              <a:t> </a:t>
            </a:r>
            <a:r>
              <a:rPr dirty="0" err="1"/>
              <a:t>bekam</a:t>
            </a:r>
            <a:r>
              <a:rPr dirty="0"/>
              <a:t> </a:t>
            </a:r>
            <a:r>
              <a:rPr dirty="0" err="1"/>
              <a:t>ein</a:t>
            </a:r>
            <a:r>
              <a:rPr dirty="0"/>
              <a:t> </a:t>
            </a:r>
            <a:r>
              <a:rPr dirty="0" err="1"/>
              <a:t>gerechtes</a:t>
            </a:r>
            <a:r>
              <a:rPr dirty="0"/>
              <a:t> Pendant (</a:t>
            </a:r>
            <a:r>
              <a:rPr dirty="0" err="1"/>
              <a:t>Buchdruck</a:t>
            </a:r>
            <a:r>
              <a:rPr dirty="0"/>
              <a:t> → Bibliothek/</a:t>
            </a:r>
            <a:r>
              <a:rPr dirty="0" err="1"/>
              <a:t>Pflichtschule</a:t>
            </a:r>
            <a:r>
              <a:rPr dirty="0"/>
              <a:t>; Hypertext → Wikipedia/Creative Commons/FOSS). Bei KI FEHLT das Pendant — und das </a:t>
            </a:r>
            <a:r>
              <a:rPr dirty="0" err="1"/>
              <a:t>Vakuum</a:t>
            </a:r>
            <a:r>
              <a:rPr dirty="0"/>
              <a:t> </a:t>
            </a:r>
            <a:r>
              <a:rPr dirty="0" err="1"/>
              <a:t>füllen</a:t>
            </a:r>
            <a:r>
              <a:rPr dirty="0"/>
              <a:t> die </a:t>
            </a:r>
            <a:r>
              <a:rPr dirty="0" err="1"/>
              <a:t>Anbieter</a:t>
            </a:r>
            <a:r>
              <a:rPr dirty="0"/>
              <a:t> </a:t>
            </a:r>
            <a:r>
              <a:rPr dirty="0" err="1"/>
              <a:t>selbst</a:t>
            </a:r>
            <a:r>
              <a:rPr dirty="0"/>
              <a:t> (Claude for Teachers, Juli 2026: gratis für US-</a:t>
            </a:r>
            <a:r>
              <a:rPr dirty="0" err="1"/>
              <a:t>Lehrkräfte</a:t>
            </a:r>
            <a:r>
              <a:rPr dirty="0"/>
              <a:t>, an die Standards </a:t>
            </a:r>
            <a:r>
              <a:rPr dirty="0" err="1"/>
              <a:t>aller</a:t>
            </a:r>
            <a:r>
              <a:rPr dirty="0"/>
              <a:t> 50 </a:t>
            </a:r>
            <a:r>
              <a:rPr dirty="0" err="1"/>
              <a:t>Bundesstaaten</a:t>
            </a:r>
            <a:r>
              <a:rPr dirty="0"/>
              <a:t> </a:t>
            </a:r>
            <a:r>
              <a:rPr dirty="0" err="1"/>
              <a:t>angebunden</a:t>
            </a:r>
            <a:r>
              <a:rPr dirty="0"/>
              <a:t>, </a:t>
            </a:r>
            <a:r>
              <a:rPr dirty="0" err="1"/>
              <a:t>befristet</a:t>
            </a:r>
            <a:r>
              <a:rPr dirty="0"/>
              <a:t>, </a:t>
            </a:r>
            <a:r>
              <a:rPr dirty="0" err="1"/>
              <a:t>außerhalb</a:t>
            </a:r>
            <a:r>
              <a:rPr dirty="0"/>
              <a:t> </a:t>
            </a:r>
            <a:r>
              <a:rPr dirty="0" err="1"/>
              <a:t>öffentlicher</a:t>
            </a:r>
            <a:r>
              <a:rPr dirty="0"/>
              <a:t> Governance).</a:t>
            </a:r>
          </a:p>
          <a:p>
            <a:r>
              <a:rPr dirty="0"/>
              <a:t>• RÜCKGABE-ARGUMENT (</a:t>
            </a:r>
            <a:r>
              <a:rPr dirty="0" err="1"/>
              <a:t>wichtigster</a:t>
            </a:r>
            <a:r>
              <a:rPr dirty="0"/>
              <a:t> </a:t>
            </a:r>
            <a:r>
              <a:rPr dirty="0" err="1"/>
              <a:t>normativer</a:t>
            </a:r>
            <a:r>
              <a:rPr dirty="0"/>
              <a:t> Hebel, §5.3): Die </a:t>
            </a:r>
            <a:r>
              <a:rPr dirty="0" err="1"/>
              <a:t>Trainingsbasis</a:t>
            </a:r>
            <a:r>
              <a:rPr dirty="0"/>
              <a:t> der </a:t>
            </a:r>
            <a:r>
              <a:rPr dirty="0" err="1"/>
              <a:t>großen</a:t>
            </a:r>
            <a:r>
              <a:rPr dirty="0"/>
              <a:t> Modelle </a:t>
            </a:r>
            <a:r>
              <a:rPr dirty="0" err="1"/>
              <a:t>stammt</a:t>
            </a:r>
            <a:r>
              <a:rPr dirty="0"/>
              <a:t> </a:t>
            </a:r>
            <a:r>
              <a:rPr dirty="0" err="1"/>
              <a:t>erheblich</a:t>
            </a:r>
            <a:r>
              <a:rPr dirty="0"/>
              <a:t> </a:t>
            </a:r>
            <a:r>
              <a:rPr dirty="0" err="1"/>
              <a:t>aus</a:t>
            </a:r>
            <a:r>
              <a:rPr dirty="0"/>
              <a:t> ÖFFENTLICH </a:t>
            </a:r>
            <a:r>
              <a:rPr dirty="0" err="1"/>
              <a:t>finanzierter</a:t>
            </a:r>
            <a:r>
              <a:rPr dirty="0"/>
              <a:t> </a:t>
            </a:r>
            <a:r>
              <a:rPr dirty="0" err="1"/>
              <a:t>Wissensproduktion</a:t>
            </a:r>
            <a:r>
              <a:rPr dirty="0"/>
              <a:t> (</a:t>
            </a:r>
            <a:r>
              <a:rPr dirty="0" err="1"/>
              <a:t>Universitätspublikationen</a:t>
            </a:r>
            <a:r>
              <a:rPr dirty="0"/>
              <a:t>, Wikipedia, </a:t>
            </a:r>
            <a:r>
              <a:rPr dirty="0" err="1"/>
              <a:t>digitalisierte</a:t>
            </a:r>
            <a:r>
              <a:rPr dirty="0"/>
              <a:t> </a:t>
            </a:r>
            <a:r>
              <a:rPr dirty="0" err="1"/>
              <a:t>Bibliotheksbestände</a:t>
            </a:r>
            <a:r>
              <a:rPr dirty="0"/>
              <a:t>). Das </a:t>
            </a:r>
            <a:r>
              <a:rPr dirty="0" err="1"/>
              <a:t>daraus</a:t>
            </a:r>
            <a:r>
              <a:rPr dirty="0"/>
              <a:t> </a:t>
            </a:r>
            <a:r>
              <a:rPr dirty="0" err="1"/>
              <a:t>extrahierte</a:t>
            </a:r>
            <a:r>
              <a:rPr dirty="0"/>
              <a:t> </a:t>
            </a:r>
            <a:r>
              <a:rPr dirty="0" err="1"/>
              <a:t>Produkt</a:t>
            </a:r>
            <a:r>
              <a:rPr dirty="0"/>
              <a:t> </a:t>
            </a:r>
            <a:r>
              <a:rPr dirty="0" err="1"/>
              <a:t>kommt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MIETSERVICE </a:t>
            </a:r>
            <a:r>
              <a:rPr dirty="0" err="1"/>
              <a:t>zurück</a:t>
            </a:r>
            <a:r>
              <a:rPr dirty="0"/>
              <a:t>. Nicht </a:t>
            </a:r>
            <a:r>
              <a:rPr dirty="0" err="1"/>
              <a:t>nur</a:t>
            </a:r>
            <a:r>
              <a:rPr dirty="0"/>
              <a:t> </a:t>
            </a:r>
            <a:r>
              <a:rPr dirty="0" err="1"/>
              <a:t>Marktkonzentration</a:t>
            </a:r>
            <a:r>
              <a:rPr dirty="0"/>
              <a:t> — </a:t>
            </a:r>
            <a:r>
              <a:rPr dirty="0" err="1"/>
              <a:t>eine</a:t>
            </a:r>
            <a:r>
              <a:rPr dirty="0"/>
              <a:t> normative </a:t>
            </a:r>
            <a:r>
              <a:rPr dirty="0" err="1"/>
              <a:t>Asymmetrie</a:t>
            </a:r>
            <a:r>
              <a:rPr dirty="0"/>
              <a:t> der </a:t>
            </a:r>
            <a:r>
              <a:rPr dirty="0" err="1"/>
              <a:t>Aneignung</a:t>
            </a:r>
            <a:r>
              <a:rPr dirty="0"/>
              <a:t>.</a:t>
            </a:r>
          </a:p>
          <a:p>
            <a:r>
              <a:rPr dirty="0"/>
              <a:t>• VERLAGSANALOGIE (</a:t>
            </a:r>
            <a:r>
              <a:rPr dirty="0" err="1"/>
              <a:t>neuer</a:t>
            </a:r>
            <a:r>
              <a:rPr dirty="0"/>
              <a:t> Bullet, </a:t>
            </a:r>
            <a:r>
              <a:rPr dirty="0" err="1"/>
              <a:t>mündlich</a:t>
            </a:r>
            <a:r>
              <a:rPr dirty="0"/>
              <a:t> </a:t>
            </a:r>
            <a:r>
              <a:rPr dirty="0" err="1"/>
              <a:t>vertiefen</a:t>
            </a:r>
            <a:r>
              <a:rPr dirty="0"/>
              <a:t>): Die Bibliothek </a:t>
            </a:r>
            <a:r>
              <a:rPr dirty="0" err="1"/>
              <a:t>selbst</a:t>
            </a:r>
            <a:r>
              <a:rPr dirty="0"/>
              <a:t> </a:t>
            </a:r>
            <a:r>
              <a:rPr dirty="0" err="1"/>
              <a:t>steckt</a:t>
            </a:r>
            <a:r>
              <a:rPr dirty="0"/>
              <a:t> </a:t>
            </a:r>
            <a:r>
              <a:rPr dirty="0" err="1"/>
              <a:t>heute</a:t>
            </a:r>
            <a:r>
              <a:rPr dirty="0"/>
              <a:t> im </a:t>
            </a:r>
            <a:r>
              <a:rPr dirty="0" err="1"/>
              <a:t>selben</a:t>
            </a:r>
            <a:r>
              <a:rPr dirty="0"/>
              <a:t> Muster — die Gesellschaft </a:t>
            </a:r>
            <a:r>
              <a:rPr dirty="0" err="1"/>
              <a:t>finanziert</a:t>
            </a:r>
            <a:r>
              <a:rPr dirty="0"/>
              <a:t> Forschung, Autor*</a:t>
            </a:r>
            <a:r>
              <a:rPr dirty="0" err="1"/>
              <a:t>innen</a:t>
            </a:r>
            <a:r>
              <a:rPr dirty="0"/>
              <a:t> </a:t>
            </a:r>
            <a:r>
              <a:rPr dirty="0" err="1"/>
              <a:t>schreiben</a:t>
            </a:r>
            <a:r>
              <a:rPr dirty="0"/>
              <a:t> und </a:t>
            </a:r>
            <a:r>
              <a:rPr dirty="0" err="1"/>
              <a:t>begutachten</a:t>
            </a:r>
            <a:r>
              <a:rPr dirty="0"/>
              <a:t> </a:t>
            </a:r>
            <a:r>
              <a:rPr dirty="0" err="1"/>
              <a:t>unbezahlt</a:t>
            </a:r>
            <a:r>
              <a:rPr dirty="0"/>
              <a:t>, </a:t>
            </a:r>
            <a:r>
              <a:rPr dirty="0" err="1"/>
              <a:t>dann</a:t>
            </a:r>
            <a:r>
              <a:rPr dirty="0"/>
              <a:t> </a:t>
            </a:r>
            <a:r>
              <a:rPr dirty="0" err="1"/>
              <a:t>kauft</a:t>
            </a:r>
            <a:r>
              <a:rPr dirty="0"/>
              <a:t> </a:t>
            </a:r>
            <a:r>
              <a:rPr dirty="0" err="1"/>
              <a:t>dieselbe</a:t>
            </a:r>
            <a:r>
              <a:rPr dirty="0"/>
              <a:t> Gesellschaft </a:t>
            </a:r>
            <a:r>
              <a:rPr dirty="0" err="1"/>
              <a:t>ihre</a:t>
            </a:r>
            <a:r>
              <a:rPr dirty="0"/>
              <a:t> </a:t>
            </a:r>
            <a:r>
              <a:rPr dirty="0" err="1"/>
              <a:t>Ergebnisse</a:t>
            </a:r>
            <a:r>
              <a:rPr dirty="0"/>
              <a:t> </a:t>
            </a:r>
            <a:r>
              <a:rPr dirty="0" err="1"/>
              <a:t>über</a:t>
            </a:r>
            <a:r>
              <a:rPr dirty="0"/>
              <a:t> </a:t>
            </a:r>
            <a:r>
              <a:rPr dirty="0" err="1"/>
              <a:t>Subskriptionen</a:t>
            </a:r>
            <a:r>
              <a:rPr dirty="0"/>
              <a:t> </a:t>
            </a:r>
            <a:r>
              <a:rPr dirty="0" err="1"/>
              <a:t>zurück</a:t>
            </a:r>
            <a:r>
              <a:rPr dirty="0"/>
              <a:t> (</a:t>
            </a:r>
            <a:r>
              <a:rPr dirty="0" err="1"/>
              <a:t>Zeitschriftenkrise</a:t>
            </a:r>
            <a:r>
              <a:rPr dirty="0"/>
              <a:t>, </a:t>
            </a:r>
            <a:r>
              <a:rPr dirty="0" err="1"/>
              <a:t>unbezahlbare</a:t>
            </a:r>
            <a:r>
              <a:rPr dirty="0"/>
              <a:t> </a:t>
            </a:r>
            <a:r>
              <a:rPr dirty="0" err="1"/>
              <a:t>Lehrbücher</a:t>
            </a:r>
            <a:r>
              <a:rPr dirty="0"/>
              <a:t>, </a:t>
            </a:r>
            <a:r>
              <a:rPr dirty="0" err="1"/>
              <a:t>belastete</a:t>
            </a:r>
            <a:r>
              <a:rPr dirty="0"/>
              <a:t> </a:t>
            </a:r>
            <a:r>
              <a:rPr dirty="0" err="1"/>
              <a:t>Bibliotheksbudgets</a:t>
            </a:r>
            <a:r>
              <a:rPr dirty="0"/>
              <a:t>). Autor*</a:t>
            </a:r>
            <a:r>
              <a:rPr dirty="0" err="1"/>
              <a:t>innen</a:t>
            </a:r>
            <a:r>
              <a:rPr dirty="0"/>
              <a:t> </a:t>
            </a:r>
            <a:r>
              <a:rPr dirty="0" err="1"/>
              <a:t>verdienen</a:t>
            </a:r>
            <a:r>
              <a:rPr dirty="0"/>
              <a:t> im </a:t>
            </a:r>
            <a:r>
              <a:rPr dirty="0" err="1"/>
              <a:t>Wissenschaftsbetrieb</a:t>
            </a:r>
            <a:r>
              <a:rPr dirty="0"/>
              <a:t> </a:t>
            </a:r>
            <a:r>
              <a:rPr dirty="0" err="1"/>
              <a:t>praktisch</a:t>
            </a:r>
            <a:r>
              <a:rPr dirty="0"/>
              <a:t> </a:t>
            </a:r>
            <a:r>
              <a:rPr dirty="0" err="1"/>
              <a:t>nichts</a:t>
            </a:r>
            <a:r>
              <a:rPr dirty="0"/>
              <a:t> — die Marge </a:t>
            </a:r>
            <a:r>
              <a:rPr dirty="0" err="1"/>
              <a:t>liegt</a:t>
            </a:r>
            <a:r>
              <a:rPr dirty="0"/>
              <a:t> </a:t>
            </a:r>
            <a:r>
              <a:rPr dirty="0" err="1"/>
              <a:t>beim</a:t>
            </a:r>
            <a:r>
              <a:rPr dirty="0"/>
              <a:t> </a:t>
            </a:r>
            <a:r>
              <a:rPr dirty="0" err="1"/>
              <a:t>Oligopol</a:t>
            </a:r>
            <a:r>
              <a:rPr dirty="0"/>
              <a:t> </a:t>
            </a:r>
            <a:r>
              <a:rPr dirty="0" err="1"/>
              <a:t>weniger</a:t>
            </a:r>
            <a:r>
              <a:rPr dirty="0"/>
              <a:t> </a:t>
            </a:r>
            <a:r>
              <a:rPr dirty="0" err="1"/>
              <a:t>Großverlage</a:t>
            </a:r>
            <a:r>
              <a:rPr dirty="0"/>
              <a:t>.</a:t>
            </a:r>
          </a:p>
          <a:p>
            <a:r>
              <a:rPr dirty="0"/>
              <a:t>• Die LEHRE </a:t>
            </a:r>
            <a:r>
              <a:rPr dirty="0" err="1"/>
              <a:t>daraus</a:t>
            </a:r>
            <a:r>
              <a:rPr dirty="0"/>
              <a:t> in </a:t>
            </a:r>
            <a:r>
              <a:rPr dirty="0" err="1"/>
              <a:t>drei</a:t>
            </a:r>
            <a:r>
              <a:rPr dirty="0"/>
              <a:t> </a:t>
            </a:r>
            <a:r>
              <a:rPr dirty="0" err="1"/>
              <a:t>Modellen</a:t>
            </a:r>
            <a:r>
              <a:rPr dirty="0"/>
              <a:t>: (1) </a:t>
            </a:r>
            <a:r>
              <a:rPr dirty="0" err="1"/>
              <a:t>individuelle</a:t>
            </a:r>
            <a:r>
              <a:rPr dirty="0"/>
              <a:t> private </a:t>
            </a:r>
            <a:r>
              <a:rPr dirty="0" err="1"/>
              <a:t>Zahlung</a:t>
            </a:r>
            <a:r>
              <a:rPr dirty="0"/>
              <a:t> = </a:t>
            </a:r>
            <a:r>
              <a:rPr dirty="0" err="1"/>
              <a:t>unser</a:t>
            </a:r>
            <a:r>
              <a:rPr dirty="0"/>
              <a:t> </a:t>
            </a:r>
            <a:r>
              <a:rPr dirty="0" err="1"/>
              <a:t>Befund</a:t>
            </a:r>
            <a:r>
              <a:rPr dirty="0"/>
              <a:t>-Status-quo; (2) KOLLEKTIVER EINKAUF (z. B. DEAL-</a:t>
            </a:r>
            <a:r>
              <a:rPr dirty="0" err="1"/>
              <a:t>Verträge</a:t>
            </a:r>
            <a:r>
              <a:rPr dirty="0"/>
              <a:t> </a:t>
            </a:r>
            <a:r>
              <a:rPr dirty="0" err="1"/>
              <a:t>mit</a:t>
            </a:r>
            <a:r>
              <a:rPr dirty="0"/>
              <a:t> Elsevier &amp; Co.) = </a:t>
            </a:r>
            <a:r>
              <a:rPr dirty="0" err="1"/>
              <a:t>mildert</a:t>
            </a:r>
            <a:r>
              <a:rPr dirty="0"/>
              <a:t> das </a:t>
            </a:r>
            <a:r>
              <a:rPr dirty="0" err="1"/>
              <a:t>Zugangsproblem</a:t>
            </a:r>
            <a:r>
              <a:rPr dirty="0"/>
              <a:t>, ZEMENTIERT </a:t>
            </a:r>
            <a:r>
              <a:rPr dirty="0" err="1"/>
              <a:t>aber</a:t>
            </a:r>
            <a:r>
              <a:rPr dirty="0"/>
              <a:t> die </a:t>
            </a:r>
            <a:r>
              <a:rPr dirty="0" err="1"/>
              <a:t>Abhängigkeit</a:t>
            </a:r>
            <a:r>
              <a:rPr dirty="0"/>
              <a:t> — der Staat </a:t>
            </a:r>
            <a:r>
              <a:rPr dirty="0" err="1"/>
              <a:t>zahlt</a:t>
            </a:r>
            <a:r>
              <a:rPr dirty="0"/>
              <a:t>, die </a:t>
            </a:r>
            <a:r>
              <a:rPr dirty="0" err="1"/>
              <a:t>Struktur</a:t>
            </a:r>
            <a:r>
              <a:rPr dirty="0"/>
              <a:t> </a:t>
            </a:r>
            <a:r>
              <a:rPr dirty="0" err="1"/>
              <a:t>bleibt</a:t>
            </a:r>
            <a:r>
              <a:rPr dirty="0"/>
              <a:t>; (3) ÖFFENTLICHE INFRASTRUKTUR = die </a:t>
            </a:r>
            <a:r>
              <a:rPr dirty="0" err="1"/>
              <a:t>eigentliche</a:t>
            </a:r>
            <a:r>
              <a:rPr dirty="0"/>
              <a:t> </a:t>
            </a:r>
            <a:r>
              <a:rPr dirty="0" err="1"/>
              <a:t>Bibliotheksform</a:t>
            </a:r>
            <a:r>
              <a:rPr dirty="0"/>
              <a:t>: </a:t>
            </a:r>
            <a:r>
              <a:rPr dirty="0" err="1"/>
              <a:t>eigene</a:t>
            </a:r>
            <a:r>
              <a:rPr dirty="0"/>
              <a:t> Institution, </a:t>
            </a:r>
            <a:r>
              <a:rPr dirty="0" err="1"/>
              <a:t>eigene</a:t>
            </a:r>
            <a:r>
              <a:rPr dirty="0"/>
              <a:t> Governance, </a:t>
            </a:r>
            <a:r>
              <a:rPr dirty="0" err="1"/>
              <a:t>Dauerhaftigkeit</a:t>
            </a:r>
            <a:r>
              <a:rPr dirty="0"/>
              <a:t>. Die Bibliothek war </a:t>
            </a:r>
            <a:r>
              <a:rPr dirty="0" err="1"/>
              <a:t>nie</a:t>
            </a:r>
            <a:r>
              <a:rPr dirty="0"/>
              <a:t> die </a:t>
            </a:r>
            <a:r>
              <a:rPr dirty="0" err="1"/>
              <a:t>Einkaufsabteilung</a:t>
            </a:r>
            <a:r>
              <a:rPr dirty="0"/>
              <a:t> der </a:t>
            </a:r>
            <a:r>
              <a:rPr dirty="0" err="1"/>
              <a:t>Verlage</a:t>
            </a:r>
            <a:r>
              <a:rPr dirty="0"/>
              <a:t>!</a:t>
            </a:r>
          </a:p>
          <a:p>
            <a:r>
              <a:rPr dirty="0"/>
              <a:t>• SCHLUSSFOLGERUNG für </a:t>
            </a:r>
            <a:r>
              <a:rPr dirty="0" err="1"/>
              <a:t>uns</a:t>
            </a:r>
            <a:r>
              <a:rPr dirty="0"/>
              <a:t>: „</a:t>
            </a:r>
            <a:r>
              <a:rPr dirty="0" err="1"/>
              <a:t>Bereitstellung</a:t>
            </a:r>
            <a:r>
              <a:rPr dirty="0"/>
              <a:t>' </a:t>
            </a:r>
            <a:r>
              <a:rPr dirty="0" err="1"/>
              <a:t>darf</a:t>
            </a:r>
            <a:r>
              <a:rPr dirty="0"/>
              <a:t> nicht </a:t>
            </a:r>
            <a:r>
              <a:rPr dirty="0" err="1"/>
              <a:t>heißen</a:t>
            </a:r>
            <a:r>
              <a:rPr dirty="0"/>
              <a:t> „der Staat </a:t>
            </a:r>
            <a:r>
              <a:rPr dirty="0" err="1"/>
              <a:t>kauft</a:t>
            </a:r>
            <a:r>
              <a:rPr dirty="0"/>
              <a:t> Abos' — das </a:t>
            </a:r>
            <a:r>
              <a:rPr dirty="0" err="1"/>
              <a:t>wäre</a:t>
            </a:r>
            <a:r>
              <a:rPr dirty="0"/>
              <a:t> das </a:t>
            </a:r>
            <a:r>
              <a:rPr dirty="0" err="1"/>
              <a:t>Verlagsmodell</a:t>
            </a:r>
            <a:r>
              <a:rPr dirty="0"/>
              <a:t> </a:t>
            </a:r>
            <a:r>
              <a:rPr dirty="0" err="1"/>
              <a:t>mit</a:t>
            </a:r>
            <a:r>
              <a:rPr dirty="0"/>
              <a:t> </a:t>
            </a:r>
            <a:r>
              <a:rPr dirty="0" err="1"/>
              <a:t>neuem</a:t>
            </a:r>
            <a:r>
              <a:rPr dirty="0"/>
              <a:t> </a:t>
            </a:r>
            <a:r>
              <a:rPr dirty="0" err="1"/>
              <a:t>Lieferanten</a:t>
            </a:r>
            <a:r>
              <a:rPr dirty="0"/>
              <a:t>. Es </a:t>
            </a:r>
            <a:r>
              <a:rPr dirty="0" err="1"/>
              <a:t>braucht</a:t>
            </a:r>
            <a:r>
              <a:rPr dirty="0"/>
              <a:t> die </a:t>
            </a:r>
            <a:r>
              <a:rPr dirty="0" err="1"/>
              <a:t>Infrastruktur</a:t>
            </a:r>
            <a:r>
              <a:rPr dirty="0"/>
              <a:t>-Form → das </a:t>
            </a:r>
            <a:r>
              <a:rPr dirty="0" err="1"/>
              <a:t>ist</a:t>
            </a:r>
            <a:r>
              <a:rPr dirty="0"/>
              <a:t> die </a:t>
            </a:r>
            <a:r>
              <a:rPr dirty="0" err="1"/>
              <a:t>Überleitung</a:t>
            </a:r>
            <a:r>
              <a:rPr dirty="0"/>
              <a:t> </a:t>
            </a:r>
            <a:r>
              <a:rPr dirty="0" err="1"/>
              <a:t>zur</a:t>
            </a:r>
            <a:r>
              <a:rPr dirty="0"/>
              <a:t> KI-Labor-Folie am </a:t>
            </a:r>
            <a:r>
              <a:rPr dirty="0" err="1"/>
              <a:t>Schluss</a:t>
            </a:r>
            <a:r>
              <a:rPr dirty="0"/>
              <a:t>.</a:t>
            </a:r>
          </a:p>
          <a:p>
            <a:r>
              <a:rPr dirty="0"/>
              <a:t>• </a:t>
            </a:r>
            <a:r>
              <a:rPr dirty="0" err="1"/>
              <a:t>Vorsicht</a:t>
            </a:r>
            <a:r>
              <a:rPr dirty="0"/>
              <a:t> in der </a:t>
            </a:r>
            <a:r>
              <a:rPr dirty="0" err="1"/>
              <a:t>Diskussion</a:t>
            </a:r>
            <a:r>
              <a:rPr dirty="0"/>
              <a:t>: </a:t>
            </a:r>
            <a:r>
              <a:rPr dirty="0" err="1"/>
              <a:t>Analogie</a:t>
            </a:r>
            <a:r>
              <a:rPr dirty="0"/>
              <a:t> nicht </a:t>
            </a:r>
            <a:r>
              <a:rPr dirty="0" err="1"/>
              <a:t>überdehnen</a:t>
            </a:r>
            <a:r>
              <a:rPr dirty="0"/>
              <a:t> — </a:t>
            </a:r>
            <a:r>
              <a:rPr dirty="0" err="1"/>
              <a:t>Verlage</a:t>
            </a:r>
            <a:r>
              <a:rPr dirty="0"/>
              <a:t> </a:t>
            </a:r>
            <a:r>
              <a:rPr dirty="0" err="1"/>
              <a:t>leisten</a:t>
            </a:r>
            <a:r>
              <a:rPr dirty="0"/>
              <a:t> </a:t>
            </a:r>
            <a:r>
              <a:rPr dirty="0" err="1"/>
              <a:t>Kuration</a:t>
            </a:r>
            <a:r>
              <a:rPr dirty="0"/>
              <a:t>/</a:t>
            </a:r>
            <a:r>
              <a:rPr dirty="0" err="1"/>
              <a:t>Qualitätssicherung</a:t>
            </a:r>
            <a:r>
              <a:rPr dirty="0"/>
              <a:t>; der </a:t>
            </a:r>
            <a:r>
              <a:rPr dirty="0" err="1"/>
              <a:t>Punkt</a:t>
            </a:r>
            <a:r>
              <a:rPr dirty="0"/>
              <a:t> </a:t>
            </a:r>
            <a:r>
              <a:rPr dirty="0" err="1"/>
              <a:t>ist</a:t>
            </a:r>
            <a:r>
              <a:rPr dirty="0"/>
              <a:t> die STRUKTUR (</a:t>
            </a:r>
            <a:r>
              <a:rPr dirty="0" err="1"/>
              <a:t>Abhängigkeit</a:t>
            </a:r>
            <a:r>
              <a:rPr dirty="0"/>
              <a:t> + </a:t>
            </a:r>
            <a:r>
              <a:rPr dirty="0" err="1"/>
              <a:t>Rückkauf</a:t>
            </a:r>
            <a:r>
              <a:rPr dirty="0"/>
              <a:t>), nicht die </a:t>
            </a:r>
            <a:r>
              <a:rPr dirty="0" err="1"/>
              <a:t>Dämonisierung</a:t>
            </a:r>
            <a:r>
              <a:rPr dirty="0"/>
              <a:t>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1312664A-4AF0-E15D-B1AC-2E40E95354F1}"/>
              </a:ext>
            </a:extLst>
          </p:cNvPr>
          <p:cNvSpPr/>
          <p:nvPr userDrawn="1"/>
        </p:nvSpPr>
        <p:spPr>
          <a:xfrm>
            <a:off x="0" y="6286520"/>
            <a:ext cx="12192000" cy="57148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:\arbeiten\pa\ph cd\Vorlagen Endfassung\Logos Screen RGB\PH_logo RGB 10 cm.jpg">
            <a:extLst>
              <a:ext uri="{FF2B5EF4-FFF2-40B4-BE49-F238E27FC236}">
                <a16:creationId xmlns:a16="http://schemas.microsoft.com/office/drawing/2014/main" id="{9C4BDA11-E2C3-9350-77CF-07B44FBE88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1B3476"/>
              </a:clrFrom>
              <a:clrTo>
                <a:srgbClr val="1B3476">
                  <a:alpha val="0"/>
                </a:srgbClr>
              </a:clrTo>
            </a:clrChange>
          </a:blip>
          <a:srcRect t="38570"/>
          <a:stretch>
            <a:fillRect/>
          </a:stretch>
        </p:blipFill>
        <p:spPr bwMode="auto">
          <a:xfrm>
            <a:off x="138357" y="6374428"/>
            <a:ext cx="669762" cy="412158"/>
          </a:xfrm>
          <a:prstGeom prst="rect">
            <a:avLst/>
          </a:prstGeom>
          <a:noFill/>
        </p:spPr>
      </p:pic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01A53C3C-655E-8399-4837-8BBA6031F6DA}"/>
              </a:ext>
            </a:extLst>
          </p:cNvPr>
          <p:cNvSpPr txBox="1">
            <a:spLocks/>
          </p:cNvSpPr>
          <p:nvPr userDrawn="1"/>
        </p:nvSpPr>
        <p:spPr>
          <a:xfrm>
            <a:off x="9959312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25F64B-B6D2-41DD-9133-6F31224541A2}" type="slidenum">
              <a:rPr lang="en-US">
                <a:solidFill>
                  <a:schemeClr val="bg1"/>
                </a:solidFill>
                <a:latin typeface="Lucida Sans Unicode" pitchFamily="34" charset="0"/>
                <a:cs typeface="Lucida Sans Unicode" pitchFamily="34" charset="0"/>
              </a:rPr>
              <a:pPr/>
              <a:t>‹Nr.›</a:t>
            </a:fld>
            <a:endParaRPr lang="en-US" dirty="0">
              <a:solidFill>
                <a:schemeClr val="bg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onsulting.tuv.com/aktuelles/ki-im-fokus/harmonisierte-normen-ai-act" TargetMode="External"/><Relationship Id="rId2" Type="http://schemas.openxmlformats.org/officeDocument/2006/relationships/hyperlink" Target="https://eur-lex.europa.eu/eli/reg/2024/1689/oj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6705600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</a:t>
            </a:r>
            <a:r>
              <a:rPr lang="en-US" sz="3600" b="1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Antwort</a:t>
            </a:r>
            <a:r>
              <a:rPr lang="en-US" sz="3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600" b="1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3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nicht nur 42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12059"/>
            <a:ext cx="11310851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6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Drei Lesarten generativer KI als Stufe der Schriftkultur – Öffentliches Gut oder Mietservice? Befunde aus der PH Vorarlberg</a:t>
            </a:r>
            <a:endParaRPr lang="en-US" sz="1600" b="1" dirty="0"/>
          </a:p>
          <a:p>
            <a:pPr marL="0" indent="0">
              <a:lnSpc>
                <a:spcPct val="140000"/>
              </a:lnSpc>
              <a:buNone/>
            </a:pPr>
            <a:endParaRPr lang="en-US" sz="16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Thomas Schroffenegger, MSc, MAS, BEd</a:t>
            </a:r>
            <a:endParaRPr lang="en-US" sz="105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05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Pädagogische</a:t>
            </a:r>
            <a:r>
              <a:rPr lang="en-US" sz="10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Hochschule Vorarlberg</a:t>
            </a:r>
            <a:endParaRPr lang="en-US" sz="105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SAP Academic Community 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Conference DACH 2026 </a:t>
            </a:r>
            <a:br>
              <a:rPr lang="en-US" sz="10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10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Würth Haus Rorschach  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07.09.2026</a:t>
            </a:r>
            <a:endParaRPr lang="en-US" sz="1050" dirty="0"/>
          </a:p>
        </p:txBody>
      </p:sp>
      <p:pic>
        <p:nvPicPr>
          <p:cNvPr id="4" name="Grafik 3" descr="Illustration zur Einleitung">
            <a:extLst>
              <a:ext uri="{FF2B5EF4-FFF2-40B4-BE49-F238E27FC236}">
                <a16:creationId xmlns:a16="http://schemas.microsoft.com/office/drawing/2014/main" id="{B0AC86CF-C7C0-BBB6-19AB-71D8B29AC9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57"/>
          <a:stretch>
            <a:fillRect/>
          </a:stretch>
        </p:blipFill>
        <p:spPr>
          <a:xfrm>
            <a:off x="3400697" y="1722421"/>
            <a:ext cx="8618554" cy="4458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385FC27-8EF8-C402-08FC-05263A247EB3}"/>
              </a:ext>
            </a:extLst>
          </p:cNvPr>
          <p:cNvSpPr txBox="1"/>
          <p:nvPr/>
        </p:nvSpPr>
        <p:spPr>
          <a:xfrm>
            <a:off x="9572372" y="6611779"/>
            <a:ext cx="26196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</a:t>
            </a:r>
            <a:r>
              <a:rPr lang="de-AT" sz="1000" dirty="0" err="1">
                <a:solidFill>
                  <a:schemeClr val="bg1"/>
                </a:solidFill>
              </a:rPr>
              <a:t>Notebook.lm</a:t>
            </a:r>
            <a:endParaRPr lang="de-AT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· SAP ACC DACH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39" y="868680"/>
            <a:ext cx="1043801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Vom Schock zur Frage „Europe's path to success?"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881360" cy="3520440"/>
          </a:xfrm>
          <a:prstGeom prst="rect">
            <a:avLst/>
          </a:prstGeom>
          <a:noFill/>
          <a:ln/>
        </p:spPr>
        <p:txBody>
          <a:bodyPr wrap="square" rtlCol="0" anchor="t">
            <a:normAutofit fontScale="92500" lnSpcReduction="10000"/>
          </a:bodyPr>
          <a:lstStyle/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 erreicht in zwei Monaten 100 Millionen </a:t>
            </a:r>
            <a:r>
              <a:rPr lang="en-US" sz="16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Nutzer*innen 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 generative KI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wird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Alltagsinfrastruktur</a:t>
            </a:r>
            <a:endParaRPr lang="en-US" sz="1600" b="1" dirty="0">
              <a:solidFill>
                <a:srgbClr val="333333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 AI Act 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2024, UNESCO </a:t>
            </a:r>
            <a:r>
              <a:rPr lang="en-US" sz="16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Competency Framework 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2024, KMK 2024, </a:t>
            </a:r>
            <a:r>
              <a:rPr lang="en-US" sz="16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PH-Curricula 2025</a:t>
            </a:r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2026: </a:t>
            </a:r>
            <a:r>
              <a:rPr lang="en-US" sz="1600" b="1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Agentische</a:t>
            </a:r>
            <a:r>
              <a:rPr lang="en-US" sz="1600" b="1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Systeme, Claude Code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…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jetzt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stehen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ganze</a:t>
            </a:r>
            <a:r>
              <a:rPr lang="en-US" sz="1600" b="1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Berufsbilder</a:t>
            </a:r>
            <a:r>
              <a:rPr lang="en-US" sz="1600" b="1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600" b="1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zur</a:t>
            </a:r>
            <a:r>
              <a:rPr lang="en-US" sz="1600" b="1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Disposition</a:t>
            </a:r>
            <a:endParaRPr lang="en-US" sz="1600" b="1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Knapp vier Jahre später ist nicht mehr die Frage ob, sondern wie wir KI verantworten</a:t>
            </a:r>
          </a:p>
          <a:p>
            <a:pPr>
              <a:lnSpc>
                <a:spcPct val="130000"/>
              </a:lnSpc>
              <a:buSzPct val="100000"/>
            </a:pP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  <a:p>
            <a:pPr>
              <a:lnSpc>
                <a:spcPct val="130000"/>
              </a:lnSpc>
              <a:buSzPct val="100000"/>
            </a:pP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  <a:p>
            <a:pPr>
              <a:lnSpc>
                <a:spcPct val="130000"/>
              </a:lnSpc>
              <a:buSzPct val="100000"/>
            </a:pP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Standortbestimmung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als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Basis für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weitere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Navigation: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Was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ist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ein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 LLM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überhaupt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?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	… und was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ergibt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sich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 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                   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aus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dieser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Erkenntnis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?</a:t>
            </a:r>
            <a:endParaRPr lang="en-US" sz="1600" b="1" dirty="0">
              <a:solidFill>
                <a:srgbClr val="FF0000"/>
              </a:solidFill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895622E-C06D-CB32-730E-5C236AC9B6B1}"/>
              </a:ext>
            </a:extLst>
          </p:cNvPr>
          <p:cNvGrpSpPr/>
          <p:nvPr/>
        </p:nvGrpSpPr>
        <p:grpSpPr>
          <a:xfrm>
            <a:off x="7301345" y="2877127"/>
            <a:ext cx="4890655" cy="3417455"/>
            <a:chOff x="4933848" y="971361"/>
            <a:chExt cx="7258152" cy="5306488"/>
          </a:xfrm>
        </p:grpSpPr>
        <p:pic>
          <p:nvPicPr>
            <p:cNvPr id="6" name="Picture 2" descr="Ausschnitt aus der nationalen Seekarte 1220">
              <a:extLst>
                <a:ext uri="{FF2B5EF4-FFF2-40B4-BE49-F238E27FC236}">
                  <a16:creationId xmlns:a16="http://schemas.microsoft.com/office/drawing/2014/main" id="{4720906E-6482-773C-EEBC-B8C3E7E782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848" y="971361"/>
              <a:ext cx="7258152" cy="5306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Kreuz 7">
              <a:extLst>
                <a:ext uri="{FF2B5EF4-FFF2-40B4-BE49-F238E27FC236}">
                  <a16:creationId xmlns:a16="http://schemas.microsoft.com/office/drawing/2014/main" id="{9DA7B2A8-6A58-7066-1E77-B73BEB4CFE63}"/>
                </a:ext>
              </a:extLst>
            </p:cNvPr>
            <p:cNvSpPr/>
            <p:nvPr/>
          </p:nvSpPr>
          <p:spPr>
            <a:xfrm rot="19531043">
              <a:off x="5628280" y="2176656"/>
              <a:ext cx="630641" cy="656207"/>
            </a:xfrm>
            <a:prstGeom prst="plus">
              <a:avLst>
                <a:gd name="adj" fmla="val 34307"/>
              </a:avLst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0" name="Kreuz 9">
              <a:extLst>
                <a:ext uri="{FF2B5EF4-FFF2-40B4-BE49-F238E27FC236}">
                  <a16:creationId xmlns:a16="http://schemas.microsoft.com/office/drawing/2014/main" id="{748F327B-82A9-80D6-5EEA-B9A735A667B8}"/>
                </a:ext>
              </a:extLst>
            </p:cNvPr>
            <p:cNvSpPr/>
            <p:nvPr/>
          </p:nvSpPr>
          <p:spPr>
            <a:xfrm rot="19531043">
              <a:off x="9256409" y="3549872"/>
              <a:ext cx="630641" cy="656207"/>
            </a:xfrm>
            <a:prstGeom prst="plus">
              <a:avLst>
                <a:gd name="adj" fmla="val 34307"/>
              </a:avLst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BD9EFE-EB56-0393-DC9D-AF05A52E2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E3D36CA-19B8-14E8-3F36-7A6136F5A3BA}"/>
              </a:ext>
            </a:extLst>
          </p:cNvPr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Posterthese · Standortbestimmung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5B0C403-0E56-5D9D-8F15-B8086F88F9C9}"/>
              </a:ext>
            </a:extLst>
          </p:cNvPr>
          <p:cNvSpPr txBox="1"/>
          <p:nvPr/>
        </p:nvSpPr>
        <p:spPr>
          <a:xfrm>
            <a:off x="548639" y="868680"/>
            <a:ext cx="10812087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2400" dirty="0"/>
          </a:p>
        </p:txBody>
      </p:sp>
      <p:pic>
        <p:nvPicPr>
          <p:cNvPr id="5" name="Grafik 4" descr="Illustration zur Einleitung">
            <a:extLst>
              <a:ext uri="{FF2B5EF4-FFF2-40B4-BE49-F238E27FC236}">
                <a16:creationId xmlns:a16="http://schemas.microsoft.com/office/drawing/2014/main" id="{8987C453-A986-DD0A-9D1C-334F7DCB03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57"/>
          <a:stretch>
            <a:fillRect/>
          </a:stretch>
        </p:blipFill>
        <p:spPr>
          <a:xfrm>
            <a:off x="213" y="278296"/>
            <a:ext cx="12243184" cy="6333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AC04FD9F-71AA-557A-2CA3-1D760BDD6806}"/>
              </a:ext>
            </a:extLst>
          </p:cNvPr>
          <p:cNvSpPr/>
          <p:nvPr/>
        </p:nvSpPr>
        <p:spPr>
          <a:xfrm>
            <a:off x="8115337" y="330200"/>
            <a:ext cx="4076450" cy="4224130"/>
          </a:xfrm>
          <a:prstGeom prst="ellipse">
            <a:avLst/>
          </a:prstGeom>
          <a:solidFill>
            <a:srgbClr val="C00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216D068-3782-3CFC-7497-A061C1C0D1C9}"/>
              </a:ext>
            </a:extLst>
          </p:cNvPr>
          <p:cNvSpPr txBox="1"/>
          <p:nvPr/>
        </p:nvSpPr>
        <p:spPr>
          <a:xfrm>
            <a:off x="9572372" y="6611779"/>
            <a:ext cx="26196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</a:t>
            </a:r>
            <a:r>
              <a:rPr lang="de-AT" sz="1000" dirty="0" err="1">
                <a:solidFill>
                  <a:schemeClr val="bg1"/>
                </a:solidFill>
              </a:rPr>
              <a:t>Notebook.lm</a:t>
            </a:r>
            <a:endParaRPr lang="de-AT" sz="1000" dirty="0">
              <a:solidFill>
                <a:schemeClr val="bg1"/>
              </a:solidFill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79E40EFF-1693-78CB-EA29-508951FAB3F2}"/>
              </a:ext>
            </a:extLst>
          </p:cNvPr>
          <p:cNvSpPr txBox="1"/>
          <p:nvPr/>
        </p:nvSpPr>
        <p:spPr>
          <a:xfrm>
            <a:off x="213" y="80065"/>
            <a:ext cx="5562822" cy="2157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EB3CD5FA-5195-E493-9263-5672DF636BEB}"/>
              </a:ext>
            </a:extLst>
          </p:cNvPr>
          <p:cNvSpPr txBox="1"/>
          <p:nvPr/>
        </p:nvSpPr>
        <p:spPr>
          <a:xfrm>
            <a:off x="8788972" y="17014"/>
            <a:ext cx="4566419" cy="2325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-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Standortbestimmung</a:t>
            </a:r>
            <a:endParaRPr lang="en-US" sz="120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7E16D42-4AE7-79E6-EA1D-9720D5E9C97D}"/>
              </a:ext>
            </a:extLst>
          </p:cNvPr>
          <p:cNvSpPr/>
          <p:nvPr/>
        </p:nvSpPr>
        <p:spPr>
          <a:xfrm>
            <a:off x="106857" y="474759"/>
            <a:ext cx="2031362" cy="2104953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D91407B-3832-53E7-E89A-A0EE30EB2E23}"/>
              </a:ext>
            </a:extLst>
          </p:cNvPr>
          <p:cNvSpPr/>
          <p:nvPr/>
        </p:nvSpPr>
        <p:spPr>
          <a:xfrm>
            <a:off x="1983256" y="1527235"/>
            <a:ext cx="2751798" cy="2851489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67BCC06-0B67-0ECF-112F-82D0EF99D073}"/>
              </a:ext>
            </a:extLst>
          </p:cNvPr>
          <p:cNvSpPr/>
          <p:nvPr/>
        </p:nvSpPr>
        <p:spPr>
          <a:xfrm>
            <a:off x="4946712" y="949960"/>
            <a:ext cx="3072627" cy="3183940"/>
          </a:xfrm>
          <a:prstGeom prst="ellipse">
            <a:avLst/>
          </a:prstGeom>
          <a:solidFill>
            <a:srgbClr val="FFC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91719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0F23B5-56D9-8E04-B5D5-EA47AA781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A4FA53B-2622-88BC-CF10-7EABEF430241}"/>
              </a:ext>
            </a:extLst>
          </p:cNvPr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Posterthese · Standortbestimmung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7319B0E-E253-7CB6-4F19-3552C6A49BC4}"/>
              </a:ext>
            </a:extLst>
          </p:cNvPr>
          <p:cNvSpPr txBox="1"/>
          <p:nvPr/>
        </p:nvSpPr>
        <p:spPr>
          <a:xfrm>
            <a:off x="548639" y="868680"/>
            <a:ext cx="10812087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2400" dirty="0"/>
          </a:p>
        </p:txBody>
      </p:sp>
      <p:pic>
        <p:nvPicPr>
          <p:cNvPr id="5" name="Grafik 4" descr="Illustration zur Einleitung">
            <a:extLst>
              <a:ext uri="{FF2B5EF4-FFF2-40B4-BE49-F238E27FC236}">
                <a16:creationId xmlns:a16="http://schemas.microsoft.com/office/drawing/2014/main" id="{F8B3B903-057B-F1E8-7E0D-9B658705BA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57"/>
          <a:stretch>
            <a:fillRect/>
          </a:stretch>
        </p:blipFill>
        <p:spPr>
          <a:xfrm>
            <a:off x="213" y="278296"/>
            <a:ext cx="12243184" cy="6333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4EDCFAF-F0A6-EF49-D7FD-B802A7E70709}"/>
              </a:ext>
            </a:extLst>
          </p:cNvPr>
          <p:cNvSpPr/>
          <p:nvPr/>
        </p:nvSpPr>
        <p:spPr>
          <a:xfrm>
            <a:off x="8115337" y="330200"/>
            <a:ext cx="4076450" cy="4224130"/>
          </a:xfrm>
          <a:prstGeom prst="ellipse">
            <a:avLst/>
          </a:prstGeom>
          <a:solidFill>
            <a:srgbClr val="C00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1674CBD-2369-BD95-ABF6-9E7919C575FC}"/>
              </a:ext>
            </a:extLst>
          </p:cNvPr>
          <p:cNvSpPr txBox="1"/>
          <p:nvPr/>
        </p:nvSpPr>
        <p:spPr>
          <a:xfrm>
            <a:off x="9572372" y="6611779"/>
            <a:ext cx="26196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</a:t>
            </a:r>
            <a:r>
              <a:rPr lang="de-AT" sz="1000" dirty="0" err="1">
                <a:solidFill>
                  <a:schemeClr val="bg1"/>
                </a:solidFill>
              </a:rPr>
              <a:t>Notebook.lm</a:t>
            </a:r>
            <a:endParaRPr lang="de-AT" sz="1000" dirty="0">
              <a:solidFill>
                <a:schemeClr val="bg1"/>
              </a:solidFill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2175B2B6-7796-5412-1A6F-01E1B5C31569}"/>
              </a:ext>
            </a:extLst>
          </p:cNvPr>
          <p:cNvSpPr txBox="1"/>
          <p:nvPr/>
        </p:nvSpPr>
        <p:spPr>
          <a:xfrm>
            <a:off x="213" y="80065"/>
            <a:ext cx="5562822" cy="2157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D09079BB-EFC2-4E02-3AB1-49674769A21C}"/>
              </a:ext>
            </a:extLst>
          </p:cNvPr>
          <p:cNvSpPr txBox="1"/>
          <p:nvPr/>
        </p:nvSpPr>
        <p:spPr>
          <a:xfrm>
            <a:off x="8788972" y="17014"/>
            <a:ext cx="4566419" cy="2325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-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Standortbestimmung</a:t>
            </a:r>
            <a:endParaRPr lang="en-US" sz="120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C2AFA8E-66CC-C61C-0690-944DA25A7FBB}"/>
              </a:ext>
            </a:extLst>
          </p:cNvPr>
          <p:cNvSpPr/>
          <p:nvPr/>
        </p:nvSpPr>
        <p:spPr>
          <a:xfrm>
            <a:off x="106857" y="474759"/>
            <a:ext cx="2031362" cy="2104953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6740B70-9ADA-3E49-A8F5-0AA6960A6693}"/>
              </a:ext>
            </a:extLst>
          </p:cNvPr>
          <p:cNvSpPr/>
          <p:nvPr/>
        </p:nvSpPr>
        <p:spPr>
          <a:xfrm>
            <a:off x="1983256" y="1527235"/>
            <a:ext cx="2751798" cy="2851489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DF24491-479D-08F1-494B-4F1D9F57538A}"/>
              </a:ext>
            </a:extLst>
          </p:cNvPr>
          <p:cNvSpPr/>
          <p:nvPr/>
        </p:nvSpPr>
        <p:spPr>
          <a:xfrm>
            <a:off x="4946712" y="949960"/>
            <a:ext cx="3072627" cy="3183940"/>
          </a:xfrm>
          <a:prstGeom prst="ellipse">
            <a:avLst/>
          </a:prstGeom>
          <a:solidFill>
            <a:srgbClr val="FFC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2EC80E2-7CF5-EEF7-288B-BEA7FEB14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705" y="1900721"/>
            <a:ext cx="6931953" cy="363128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8925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097E3A-751C-A985-DAA7-6FBE2A4D1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72B205E-FDF0-6885-E8A6-C3CC2ACBB3CC}"/>
              </a:ext>
            </a:extLst>
          </p:cNvPr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Posterthese · Standortbestimmung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415C8B-66D2-8ED1-120A-AAC3B15CC1AB}"/>
              </a:ext>
            </a:extLst>
          </p:cNvPr>
          <p:cNvSpPr txBox="1"/>
          <p:nvPr/>
        </p:nvSpPr>
        <p:spPr>
          <a:xfrm>
            <a:off x="548639" y="868680"/>
            <a:ext cx="10812087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2400" dirty="0"/>
          </a:p>
        </p:txBody>
      </p:sp>
      <p:pic>
        <p:nvPicPr>
          <p:cNvPr id="5" name="Grafik 4" descr="Illustration zur Einleitung">
            <a:extLst>
              <a:ext uri="{FF2B5EF4-FFF2-40B4-BE49-F238E27FC236}">
                <a16:creationId xmlns:a16="http://schemas.microsoft.com/office/drawing/2014/main" id="{61169C49-9831-3748-02D3-D460BEB0C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57"/>
          <a:stretch>
            <a:fillRect/>
          </a:stretch>
        </p:blipFill>
        <p:spPr>
          <a:xfrm>
            <a:off x="213" y="278296"/>
            <a:ext cx="12243184" cy="6333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B3F6598B-508A-A860-83A3-F99C25420641}"/>
              </a:ext>
            </a:extLst>
          </p:cNvPr>
          <p:cNvSpPr/>
          <p:nvPr/>
        </p:nvSpPr>
        <p:spPr>
          <a:xfrm>
            <a:off x="8115337" y="330200"/>
            <a:ext cx="4076450" cy="4224130"/>
          </a:xfrm>
          <a:prstGeom prst="ellipse">
            <a:avLst/>
          </a:prstGeom>
          <a:solidFill>
            <a:srgbClr val="C00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B14805A-28E1-4B4D-BD58-2F6510D610B1}"/>
              </a:ext>
            </a:extLst>
          </p:cNvPr>
          <p:cNvSpPr txBox="1"/>
          <p:nvPr/>
        </p:nvSpPr>
        <p:spPr>
          <a:xfrm>
            <a:off x="9572372" y="6611779"/>
            <a:ext cx="26196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</a:t>
            </a:r>
            <a:r>
              <a:rPr lang="de-AT" sz="1000" dirty="0" err="1">
                <a:solidFill>
                  <a:schemeClr val="bg1"/>
                </a:solidFill>
              </a:rPr>
              <a:t>Notebook.lm</a:t>
            </a:r>
            <a:endParaRPr lang="de-AT" sz="1000" dirty="0">
              <a:solidFill>
                <a:schemeClr val="bg1"/>
              </a:solidFill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70A8423A-562E-C571-5C85-B997CB0118E0}"/>
              </a:ext>
            </a:extLst>
          </p:cNvPr>
          <p:cNvSpPr txBox="1"/>
          <p:nvPr/>
        </p:nvSpPr>
        <p:spPr>
          <a:xfrm>
            <a:off x="213" y="80065"/>
            <a:ext cx="5562822" cy="2157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86E6A3EC-16CA-683F-8E8D-90BF5570E307}"/>
              </a:ext>
            </a:extLst>
          </p:cNvPr>
          <p:cNvSpPr txBox="1"/>
          <p:nvPr/>
        </p:nvSpPr>
        <p:spPr>
          <a:xfrm>
            <a:off x="8788972" y="17014"/>
            <a:ext cx="4566419" cy="2325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-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Standortbestimmung</a:t>
            </a:r>
            <a:endParaRPr lang="en-US" sz="120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01FFAD8-81C5-AFD5-DCCE-238536770B59}"/>
              </a:ext>
            </a:extLst>
          </p:cNvPr>
          <p:cNvSpPr/>
          <p:nvPr/>
        </p:nvSpPr>
        <p:spPr>
          <a:xfrm>
            <a:off x="106857" y="474759"/>
            <a:ext cx="2031362" cy="2104953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4E56FFC-A884-9816-F813-F7F6E52BAF1E}"/>
              </a:ext>
            </a:extLst>
          </p:cNvPr>
          <p:cNvSpPr/>
          <p:nvPr/>
        </p:nvSpPr>
        <p:spPr>
          <a:xfrm>
            <a:off x="1983256" y="1527235"/>
            <a:ext cx="2751798" cy="2851489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8670805-5411-B057-DD37-F08BBD37AB66}"/>
              </a:ext>
            </a:extLst>
          </p:cNvPr>
          <p:cNvSpPr/>
          <p:nvPr/>
        </p:nvSpPr>
        <p:spPr>
          <a:xfrm>
            <a:off x="4946712" y="949960"/>
            <a:ext cx="3072627" cy="3183940"/>
          </a:xfrm>
          <a:prstGeom prst="ellipse">
            <a:avLst/>
          </a:prstGeom>
          <a:solidFill>
            <a:srgbClr val="FFC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9DF694D-0896-41B8-826C-EC1766166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054" y="2306977"/>
            <a:ext cx="6986670" cy="363965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8672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A51A1-182A-D67A-2215-06CB4A103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1D708A2-8E14-3AC3-C6A7-E8F439994006}"/>
              </a:ext>
            </a:extLst>
          </p:cNvPr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Posterthese · Standortbestimmung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DCE1922-F63A-AB3E-E32C-50C028353203}"/>
              </a:ext>
            </a:extLst>
          </p:cNvPr>
          <p:cNvSpPr txBox="1"/>
          <p:nvPr/>
        </p:nvSpPr>
        <p:spPr>
          <a:xfrm>
            <a:off x="548639" y="868680"/>
            <a:ext cx="10812087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2400" dirty="0"/>
          </a:p>
        </p:txBody>
      </p:sp>
      <p:pic>
        <p:nvPicPr>
          <p:cNvPr id="5" name="Grafik 4" descr="Illustration zur Einleitung">
            <a:extLst>
              <a:ext uri="{FF2B5EF4-FFF2-40B4-BE49-F238E27FC236}">
                <a16:creationId xmlns:a16="http://schemas.microsoft.com/office/drawing/2014/main" id="{9FAD5253-9673-0E7F-83FC-3DDC21DE52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57"/>
          <a:stretch>
            <a:fillRect/>
          </a:stretch>
        </p:blipFill>
        <p:spPr>
          <a:xfrm>
            <a:off x="213" y="278296"/>
            <a:ext cx="12243184" cy="6333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8847A1E-8CD7-13D4-9E6F-11A33081CDA4}"/>
              </a:ext>
            </a:extLst>
          </p:cNvPr>
          <p:cNvSpPr/>
          <p:nvPr/>
        </p:nvSpPr>
        <p:spPr>
          <a:xfrm>
            <a:off x="8115337" y="330200"/>
            <a:ext cx="4076450" cy="4224130"/>
          </a:xfrm>
          <a:prstGeom prst="ellipse">
            <a:avLst/>
          </a:prstGeom>
          <a:solidFill>
            <a:srgbClr val="C00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E34E148-79AB-4930-8425-5223D159EE3D}"/>
              </a:ext>
            </a:extLst>
          </p:cNvPr>
          <p:cNvSpPr txBox="1"/>
          <p:nvPr/>
        </p:nvSpPr>
        <p:spPr>
          <a:xfrm>
            <a:off x="9572372" y="6611779"/>
            <a:ext cx="26196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</a:t>
            </a:r>
            <a:r>
              <a:rPr lang="de-AT" sz="1000" dirty="0" err="1">
                <a:solidFill>
                  <a:schemeClr val="bg1"/>
                </a:solidFill>
              </a:rPr>
              <a:t>Notebook.lm</a:t>
            </a:r>
            <a:endParaRPr lang="de-AT" sz="1000" dirty="0">
              <a:solidFill>
                <a:schemeClr val="bg1"/>
              </a:solidFill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5672F56A-B9B3-33A5-A9C3-F5E225F034CD}"/>
              </a:ext>
            </a:extLst>
          </p:cNvPr>
          <p:cNvSpPr txBox="1"/>
          <p:nvPr/>
        </p:nvSpPr>
        <p:spPr>
          <a:xfrm>
            <a:off x="213" y="80065"/>
            <a:ext cx="5562822" cy="2157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72500A4A-CAEB-0002-AE53-86B738230689}"/>
              </a:ext>
            </a:extLst>
          </p:cNvPr>
          <p:cNvSpPr txBox="1"/>
          <p:nvPr/>
        </p:nvSpPr>
        <p:spPr>
          <a:xfrm>
            <a:off x="8788972" y="17014"/>
            <a:ext cx="4566419" cy="2325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-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Standortbestimmung</a:t>
            </a:r>
            <a:endParaRPr lang="en-US" sz="120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11DE15E-58D7-5701-42EE-7109621EFE96}"/>
              </a:ext>
            </a:extLst>
          </p:cNvPr>
          <p:cNvSpPr/>
          <p:nvPr/>
        </p:nvSpPr>
        <p:spPr>
          <a:xfrm>
            <a:off x="106857" y="474759"/>
            <a:ext cx="2031362" cy="2104953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AEFB871-1123-B825-2AE0-8B946BF7B562}"/>
              </a:ext>
            </a:extLst>
          </p:cNvPr>
          <p:cNvSpPr/>
          <p:nvPr/>
        </p:nvSpPr>
        <p:spPr>
          <a:xfrm>
            <a:off x="1983256" y="1527235"/>
            <a:ext cx="2751798" cy="2851489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15A2055-0136-E920-FD60-32EDFDC0C777}"/>
              </a:ext>
            </a:extLst>
          </p:cNvPr>
          <p:cNvSpPr/>
          <p:nvPr/>
        </p:nvSpPr>
        <p:spPr>
          <a:xfrm>
            <a:off x="4946712" y="949960"/>
            <a:ext cx="3072627" cy="3183940"/>
          </a:xfrm>
          <a:prstGeom prst="ellipse">
            <a:avLst/>
          </a:prstGeom>
          <a:solidFill>
            <a:srgbClr val="FFC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98CFACB-98C6-8328-A7B8-2DC6F3908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545" y="2846466"/>
            <a:ext cx="8241438" cy="368133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8893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31577F-67B9-97AE-741C-318BA4212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D9EE4FF-9889-FF11-987B-1FBA48DCCB5C}"/>
              </a:ext>
            </a:extLst>
          </p:cNvPr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Posterthese · Standortbestimmung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21BD214-431F-AF49-A4A8-2963FC6C9582}"/>
              </a:ext>
            </a:extLst>
          </p:cNvPr>
          <p:cNvSpPr txBox="1"/>
          <p:nvPr/>
        </p:nvSpPr>
        <p:spPr>
          <a:xfrm>
            <a:off x="548639" y="868680"/>
            <a:ext cx="10812087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2400" dirty="0"/>
          </a:p>
        </p:txBody>
      </p:sp>
      <p:pic>
        <p:nvPicPr>
          <p:cNvPr id="5" name="Grafik 4" descr="Illustration zur Einleitung">
            <a:extLst>
              <a:ext uri="{FF2B5EF4-FFF2-40B4-BE49-F238E27FC236}">
                <a16:creationId xmlns:a16="http://schemas.microsoft.com/office/drawing/2014/main" id="{86C5A8A8-F293-FB56-31E8-88C75528EE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57"/>
          <a:stretch>
            <a:fillRect/>
          </a:stretch>
        </p:blipFill>
        <p:spPr>
          <a:xfrm>
            <a:off x="213" y="278296"/>
            <a:ext cx="12243184" cy="6333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4089239-E577-9074-459F-D823B02833A4}"/>
              </a:ext>
            </a:extLst>
          </p:cNvPr>
          <p:cNvSpPr/>
          <p:nvPr/>
        </p:nvSpPr>
        <p:spPr>
          <a:xfrm>
            <a:off x="8115337" y="330200"/>
            <a:ext cx="4076450" cy="4224130"/>
          </a:xfrm>
          <a:prstGeom prst="ellipse">
            <a:avLst/>
          </a:prstGeom>
          <a:solidFill>
            <a:srgbClr val="C00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954C021-2BB0-27E6-6FD6-295CA81A6F37}"/>
              </a:ext>
            </a:extLst>
          </p:cNvPr>
          <p:cNvSpPr txBox="1"/>
          <p:nvPr/>
        </p:nvSpPr>
        <p:spPr>
          <a:xfrm>
            <a:off x="9572372" y="6611779"/>
            <a:ext cx="26196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</a:t>
            </a:r>
            <a:r>
              <a:rPr lang="de-AT" sz="1000" dirty="0" err="1">
                <a:solidFill>
                  <a:schemeClr val="bg1"/>
                </a:solidFill>
              </a:rPr>
              <a:t>Notebook.lm</a:t>
            </a:r>
            <a:endParaRPr lang="de-AT" sz="1000" dirty="0">
              <a:solidFill>
                <a:schemeClr val="bg1"/>
              </a:solidFill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7A90B25A-07D7-F83E-EE81-102EFDB5A019}"/>
              </a:ext>
            </a:extLst>
          </p:cNvPr>
          <p:cNvSpPr txBox="1"/>
          <p:nvPr/>
        </p:nvSpPr>
        <p:spPr>
          <a:xfrm>
            <a:off x="213" y="80065"/>
            <a:ext cx="5562822" cy="2157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9938D41C-1AC3-F625-82F7-311251394B96}"/>
              </a:ext>
            </a:extLst>
          </p:cNvPr>
          <p:cNvSpPr txBox="1"/>
          <p:nvPr/>
        </p:nvSpPr>
        <p:spPr>
          <a:xfrm>
            <a:off x="8788972" y="17014"/>
            <a:ext cx="4566419" cy="2325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-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Standortbestimmung</a:t>
            </a:r>
            <a:endParaRPr lang="en-US" sz="120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26BE009-55F8-84CD-04E9-9B8E33BB4BC7}"/>
              </a:ext>
            </a:extLst>
          </p:cNvPr>
          <p:cNvSpPr/>
          <p:nvPr/>
        </p:nvSpPr>
        <p:spPr>
          <a:xfrm>
            <a:off x="106857" y="474759"/>
            <a:ext cx="2031362" cy="2104953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28AB8E9-4A3C-6419-A002-6D37C8A51451}"/>
              </a:ext>
            </a:extLst>
          </p:cNvPr>
          <p:cNvSpPr/>
          <p:nvPr/>
        </p:nvSpPr>
        <p:spPr>
          <a:xfrm>
            <a:off x="1983256" y="1527235"/>
            <a:ext cx="2751798" cy="2851489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4D91AF5-4340-C748-46A5-458539FF5F9E}"/>
              </a:ext>
            </a:extLst>
          </p:cNvPr>
          <p:cNvSpPr/>
          <p:nvPr/>
        </p:nvSpPr>
        <p:spPr>
          <a:xfrm>
            <a:off x="4946712" y="949960"/>
            <a:ext cx="3072627" cy="3183940"/>
          </a:xfrm>
          <a:prstGeom prst="ellipse">
            <a:avLst/>
          </a:prstGeom>
          <a:solidFill>
            <a:srgbClr val="FFC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866D855-09EA-C227-D206-92765DD26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774" y="2793998"/>
            <a:ext cx="6995128" cy="361210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520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·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Standortbestimmung</a:t>
            </a: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die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nächste</a:t>
            </a: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Stufe</a:t>
            </a: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der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Schriftkultur</a:t>
            </a: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Informationssystem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39" y="868680"/>
            <a:ext cx="10812087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ist kein Bruch – KI ist die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nächste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Stufe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– Dimension 1: </a:t>
            </a: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Kodierung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Grafik 5" descr="Abstraktion von Bildern zum Code">
            <a:extLst>
              <a:ext uri="{FF2B5EF4-FFF2-40B4-BE49-F238E27FC236}">
                <a16:creationId xmlns:a16="http://schemas.microsoft.com/office/drawing/2014/main" id="{ADD64320-549D-D5EC-629B-125E239AC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9564"/>
            <a:ext cx="12185458" cy="449349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FD866B1-613F-30FD-9F19-89CFCCBCBBFD}"/>
              </a:ext>
            </a:extLst>
          </p:cNvPr>
          <p:cNvSpPr txBox="1"/>
          <p:nvPr/>
        </p:nvSpPr>
        <p:spPr>
          <a:xfrm>
            <a:off x="9572372" y="6611779"/>
            <a:ext cx="26196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</a:t>
            </a:r>
            <a:r>
              <a:rPr lang="de-AT" sz="1000" dirty="0" err="1">
                <a:solidFill>
                  <a:schemeClr val="bg1"/>
                </a:solidFill>
              </a:rPr>
              <a:t>Notebook.lm</a:t>
            </a:r>
            <a:endParaRPr lang="de-AT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A1FCD2-07EB-533F-5792-B2A14C04E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D885A14-931E-D309-2D90-11AB838FF049}"/>
              </a:ext>
            </a:extLst>
          </p:cNvPr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· Standortbestimmung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6B16923-89E8-6073-DE9E-4827DB1D9EBF}"/>
              </a:ext>
            </a:extLst>
          </p:cNvPr>
          <p:cNvSpPr txBox="1"/>
          <p:nvPr/>
        </p:nvSpPr>
        <p:spPr>
          <a:xfrm>
            <a:off x="548639" y="868680"/>
            <a:ext cx="10812087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ist kein Bruch – KI ist die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nächste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Stufe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– Dimension 2: </a:t>
            </a:r>
            <a:r>
              <a:rPr lang="en-US" sz="2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Strukturierung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86F82F1-5B79-E968-07FE-F4E3673131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955"/>
          <a:stretch>
            <a:fillRect/>
          </a:stretch>
        </p:blipFill>
        <p:spPr>
          <a:xfrm>
            <a:off x="170670" y="1454332"/>
            <a:ext cx="11568023" cy="526605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BECD0702-203C-1855-3970-133647C454F2}"/>
              </a:ext>
            </a:extLst>
          </p:cNvPr>
          <p:cNvSpPr txBox="1"/>
          <p:nvPr/>
        </p:nvSpPr>
        <p:spPr>
          <a:xfrm>
            <a:off x="11706054" y="5502590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00A72E8-2559-47B2-A075-1B84179347F2}"/>
              </a:ext>
            </a:extLst>
          </p:cNvPr>
          <p:cNvSpPr txBox="1"/>
          <p:nvPr/>
        </p:nvSpPr>
        <p:spPr>
          <a:xfrm>
            <a:off x="9425985" y="6519234"/>
            <a:ext cx="23871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rgbClr val="FF0000"/>
                </a:solidFill>
              </a:rPr>
              <a:t>Bild: Thomas Schroffenegger und ChatGPT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5DEC4BA-184D-4777-2EDA-34E2F2BB0DA9}"/>
              </a:ext>
            </a:extLst>
          </p:cNvPr>
          <p:cNvSpPr/>
          <p:nvPr/>
        </p:nvSpPr>
        <p:spPr>
          <a:xfrm>
            <a:off x="10030691" y="4253345"/>
            <a:ext cx="2142157" cy="2247383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4401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Hier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stehen</a:t>
            </a: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</a:t>
            </a: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also!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7994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Semantic Web =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Universalbibliothek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automatisierten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Hyperlinks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1079942" cy="45364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>
              <a:lnSpc>
                <a:spcPct val="130000"/>
              </a:lnSpc>
              <a:buSzPct val="100000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Wenn das gesamte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vernetzte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Wissen verfügbar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und 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Schlussfolgerungen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entlang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aller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Verknüpfungen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gezogen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werden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können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viel von 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dem, was wir Kreativität nennen, 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nur das Aufheben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notwendiger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Schlüsse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aus dem Netz?</a:t>
            </a:r>
          </a:p>
          <a:p>
            <a:pPr>
              <a:lnSpc>
                <a:spcPct val="130000"/>
              </a:lnSpc>
              <a:buSzPct val="100000"/>
            </a:pP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  <a:p>
            <a:pPr>
              <a:lnSpc>
                <a:spcPct val="130000"/>
              </a:lnSpc>
              <a:buSzPct val="100000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Die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Informationsgesellschaft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hat</a:t>
            </a:r>
          </a:p>
          <a:p>
            <a:pPr>
              <a:lnSpc>
                <a:spcPct val="130000"/>
              </a:lnSpc>
              <a:buSzPct val="100000"/>
            </a:pP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ihr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Leitmedium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gefunden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.</a:t>
            </a:r>
          </a:p>
          <a:p>
            <a:pPr>
              <a:lnSpc>
                <a:spcPct val="130000"/>
              </a:lnSpc>
              <a:buSzPct val="100000"/>
            </a:pP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  <a:p>
            <a:pPr>
              <a:lnSpc>
                <a:spcPct val="130000"/>
              </a:lnSpc>
              <a:buSzPct val="100000"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Hier </a:t>
            </a:r>
            <a:r>
              <a:rPr lang="en-US" sz="2400" b="1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stehen</a:t>
            </a:r>
            <a:r>
              <a:rPr lang="en-US" sz="2400" b="1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wir</a:t>
            </a:r>
            <a:r>
              <a:rPr lang="en-US" sz="2400" b="1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– was nun?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</a:t>
            </a:r>
            <a:endParaRPr lang="en-US" sz="16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6BFD72B-3BE4-1619-E238-1B63069B6AB9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AT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62FEE4F-191B-CB7C-DB23-D561182A7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1" y="1464733"/>
            <a:ext cx="7162800" cy="47752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1889A5AF-543C-438C-C9E6-A59693976BB5}"/>
              </a:ext>
            </a:extLst>
          </p:cNvPr>
          <p:cNvSpPr txBox="1"/>
          <p:nvPr/>
        </p:nvSpPr>
        <p:spPr>
          <a:xfrm>
            <a:off x="9804808" y="6611779"/>
            <a:ext cx="23871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ChatGPT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99E92-14F9-9938-481B-3269364A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7AE681E-2E1D-9CA6-F8B5-01189FC78CF7}"/>
              </a:ext>
            </a:extLst>
          </p:cNvPr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Posterthese · Standortbestimmung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79CDD72-A40B-F4B4-3001-50683DEBDDA2}"/>
              </a:ext>
            </a:extLst>
          </p:cNvPr>
          <p:cNvSpPr txBox="1"/>
          <p:nvPr/>
        </p:nvSpPr>
        <p:spPr>
          <a:xfrm>
            <a:off x="548639" y="868680"/>
            <a:ext cx="10812087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2400" dirty="0"/>
          </a:p>
        </p:txBody>
      </p:sp>
      <p:pic>
        <p:nvPicPr>
          <p:cNvPr id="5" name="Grafik 4" descr="Illustration zur Einleitung">
            <a:extLst>
              <a:ext uri="{FF2B5EF4-FFF2-40B4-BE49-F238E27FC236}">
                <a16:creationId xmlns:a16="http://schemas.microsoft.com/office/drawing/2014/main" id="{61BB6755-C3FF-F1C2-9DC9-8CA4C95559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57"/>
          <a:stretch>
            <a:fillRect/>
          </a:stretch>
        </p:blipFill>
        <p:spPr>
          <a:xfrm>
            <a:off x="213" y="278296"/>
            <a:ext cx="12243184" cy="6333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108546CD-82ED-F779-7C1F-161FF69022D7}"/>
              </a:ext>
            </a:extLst>
          </p:cNvPr>
          <p:cNvSpPr/>
          <p:nvPr/>
        </p:nvSpPr>
        <p:spPr>
          <a:xfrm>
            <a:off x="8115337" y="330200"/>
            <a:ext cx="4076450" cy="4224130"/>
          </a:xfrm>
          <a:prstGeom prst="ellipse">
            <a:avLst/>
          </a:prstGeom>
          <a:solidFill>
            <a:srgbClr val="C00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FAC1276-A741-2C40-DD96-24CF32B42AC8}"/>
              </a:ext>
            </a:extLst>
          </p:cNvPr>
          <p:cNvSpPr txBox="1"/>
          <p:nvPr/>
        </p:nvSpPr>
        <p:spPr>
          <a:xfrm>
            <a:off x="9572372" y="6611779"/>
            <a:ext cx="26196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</a:t>
            </a:r>
            <a:r>
              <a:rPr lang="de-AT" sz="1000" dirty="0" err="1">
                <a:solidFill>
                  <a:schemeClr val="bg1"/>
                </a:solidFill>
              </a:rPr>
              <a:t>Notebook.lm</a:t>
            </a:r>
            <a:endParaRPr lang="de-AT" sz="1000" dirty="0">
              <a:solidFill>
                <a:schemeClr val="bg1"/>
              </a:solidFill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D3C5F032-E301-5ACA-0C2D-717D569EC550}"/>
              </a:ext>
            </a:extLst>
          </p:cNvPr>
          <p:cNvSpPr txBox="1"/>
          <p:nvPr/>
        </p:nvSpPr>
        <p:spPr>
          <a:xfrm>
            <a:off x="213" y="80065"/>
            <a:ext cx="5562822" cy="2157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die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letzte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Evolutionsstufe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“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Informationsystems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8A36482D-AB4B-27FA-F1F7-ECAF1B3A1652}"/>
              </a:ext>
            </a:extLst>
          </p:cNvPr>
          <p:cNvSpPr txBox="1"/>
          <p:nvPr/>
        </p:nvSpPr>
        <p:spPr>
          <a:xfrm>
            <a:off x="8788972" y="17014"/>
            <a:ext cx="4566419" cy="2325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- </a:t>
            </a:r>
            <a:r>
              <a:rPr lang="en-US" sz="1200" b="1" kern="0" spc="300" dirty="0" err="1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Standortbestimmung</a:t>
            </a:r>
            <a:endParaRPr lang="en-US" sz="120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98C7764-52F4-B656-98AD-EFA971165675}"/>
              </a:ext>
            </a:extLst>
          </p:cNvPr>
          <p:cNvSpPr/>
          <p:nvPr/>
        </p:nvSpPr>
        <p:spPr>
          <a:xfrm>
            <a:off x="106857" y="474759"/>
            <a:ext cx="2031362" cy="2104953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2E3F313-49A1-F241-C036-0891C6496875}"/>
              </a:ext>
            </a:extLst>
          </p:cNvPr>
          <p:cNvSpPr/>
          <p:nvPr/>
        </p:nvSpPr>
        <p:spPr>
          <a:xfrm>
            <a:off x="1983256" y="1527235"/>
            <a:ext cx="2751798" cy="2851489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6545157-A8DB-BCA2-F815-E6132F9E50C3}"/>
              </a:ext>
            </a:extLst>
          </p:cNvPr>
          <p:cNvSpPr/>
          <p:nvPr/>
        </p:nvSpPr>
        <p:spPr>
          <a:xfrm>
            <a:off x="4946712" y="949960"/>
            <a:ext cx="3072627" cy="3183940"/>
          </a:xfrm>
          <a:prstGeom prst="ellipse">
            <a:avLst/>
          </a:prstGeom>
          <a:solidFill>
            <a:srgbClr val="FFC00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4948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Aufbau des Vortrags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670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Drei Lesarten – ein Phänomen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39" y="1508760"/>
            <a:ext cx="11112269" cy="35204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lnSpc>
                <a:spcPct val="130000"/>
              </a:lnSpc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Lesart – KI als Inklusionsinstrument durch Maschinenlesbarkeit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Sachliche Lesart – ONE APP TO RULE THEM ALL 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Lesart – Plattform-Akkumulation: was wir hier „Lieferantisierung"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nennen</a:t>
            </a:r>
            <a:endParaRPr lang="en-US" sz="1600" dirty="0">
              <a:solidFill>
                <a:srgbClr val="333333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lnSpc>
                <a:spcPct val="130000"/>
              </a:lnSpc>
              <a:buSzPct val="1000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Empirie – 101 angehende Lehrer*innen der PHV: Nutzung, Bezahlung, Erwartungen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Antwortmodell – vom Befund zur Bereitstellung: UCC-Präzedenz und KI-Labor</a:t>
            </a:r>
            <a:endParaRPr lang="en-US" sz="16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66EE615-9FF8-438B-778D-E1D3D023A0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033" b="10423"/>
          <a:stretch>
            <a:fillRect/>
          </a:stretch>
        </p:blipFill>
        <p:spPr>
          <a:xfrm>
            <a:off x="3156667" y="3673699"/>
            <a:ext cx="5297522" cy="2597344"/>
          </a:xfrm>
          <a:prstGeom prst="rect">
            <a:avLst/>
          </a:prstGeom>
        </p:spPr>
      </p:pic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F73E7E0A-2FC4-A271-32BA-A9C2CA119A80}"/>
              </a:ext>
            </a:extLst>
          </p:cNvPr>
          <p:cNvSpPr/>
          <p:nvPr/>
        </p:nvSpPr>
        <p:spPr>
          <a:xfrm>
            <a:off x="650383" y="3921616"/>
            <a:ext cx="2253803" cy="1642057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54848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Lesart 1 – positiv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39" y="868680"/>
            <a:ext cx="10645833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Inklusion durch Maschinenlesbarkeit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39" y="1508759"/>
            <a:ext cx="4586069" cy="4591929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Habermas (1992): Öffentlichkeit braucht zugängliche Kommunikation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Bisher: Reduktion – Leichte Sprache, Brailleschrift, normativ fixierte Vereinfachung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Jetzt: Transformation – kontextsensitive Übersetzung, Sprachsynthese,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multimodale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Darstellung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Sprache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Funktion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–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dynamisch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Fu, Hadid &amp; Damer (2025): generative KI in assistiven Technologien</a:t>
            </a:r>
            <a:endParaRPr lang="en-US" sz="16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DA972E5-4DBD-C47F-5298-62EEF9FFEE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5385" y="1609578"/>
            <a:ext cx="6958233" cy="4638822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56D86CC3-4457-EC2A-57CE-942813778950}"/>
              </a:ext>
            </a:extLst>
          </p:cNvPr>
          <p:cNvSpPr txBox="1"/>
          <p:nvPr/>
        </p:nvSpPr>
        <p:spPr>
          <a:xfrm>
            <a:off x="9804808" y="6611779"/>
            <a:ext cx="23871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ChatGPT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39" y="457200"/>
            <a:ext cx="1509524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Lesart 2 – sachlich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39" y="868680"/>
            <a:ext cx="11584093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APP TO RULE THEM ALL – drei Differenzierungen, keine hebt die These auf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508566" cy="44805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Edge-Modelle – Latenz, Offline, Datenschutz (Apple Intelligence): Ko-Existenz, kein Gegenmodell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Fachwissenschaftliche Tiefe – AlphaFold &amp; Co.: agentische KI zieht sie in den Generalisten („vibe-coding“)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Politisch gestaltete Souveränität – Apertus, OpenGPT-X, Mistral: die Frage wird „wessen Generalist?“ </a:t>
            </a:r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tafelino.at, geograsim.at, slot.gotyou.at, geometrie.org, classkarma.at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, gotyou.at,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typecat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 für typewriter.ch, sporteln.at, matholino.at, schroffenegger.at …  </a:t>
            </a:r>
            <a:endParaRPr lang="en-US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1767BB6-7B5D-C4DF-8440-70AD4BAF9EF8}"/>
              </a:ext>
            </a:extLst>
          </p:cNvPr>
          <p:cNvSpPr txBox="1"/>
          <p:nvPr/>
        </p:nvSpPr>
        <p:spPr>
          <a:xfrm>
            <a:off x="3778054" y="6593953"/>
            <a:ext cx="81131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www.tafelino.at     gotyou.at    classcarma.at    geograsim.at    </a:t>
            </a:r>
            <a:r>
              <a:rPr lang="de-AT" sz="1000" dirty="0" err="1">
                <a:solidFill>
                  <a:schemeClr val="bg1"/>
                </a:solidFill>
              </a:rPr>
              <a:t>internPHV</a:t>
            </a:r>
            <a:r>
              <a:rPr lang="de-AT" sz="1000" dirty="0">
                <a:solidFill>
                  <a:schemeClr val="bg1"/>
                </a:solidFill>
              </a:rPr>
              <a:t>    slot.gotyou.at    geometry.at    geometry.at/</a:t>
            </a:r>
            <a:r>
              <a:rPr lang="de-AT" sz="1000" dirty="0" err="1">
                <a:solidFill>
                  <a:schemeClr val="bg1"/>
                </a:solidFill>
              </a:rPr>
              <a:t>primgeo</a:t>
            </a:r>
            <a:r>
              <a:rPr lang="de-AT" sz="1000" dirty="0">
                <a:solidFill>
                  <a:schemeClr val="bg1"/>
                </a:solidFill>
              </a:rPr>
              <a:t> T. Schroffenegger (2026)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B8B213C-128B-E55C-6B68-12E316466820}"/>
              </a:ext>
            </a:extLst>
          </p:cNvPr>
          <p:cNvSpPr txBox="1"/>
          <p:nvPr/>
        </p:nvSpPr>
        <p:spPr>
          <a:xfrm>
            <a:off x="7523755" y="3039656"/>
            <a:ext cx="4556784" cy="2460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SzPct val="100000"/>
            </a:pPr>
            <a:r>
              <a:rPr lang="de-DE" sz="2000" b="1" dirty="0"/>
              <a:t>Die One-App-These ist keine These mehr, sondern Tatsache: Übersetzung, Zusammenfassung, Recherche, Code, Bild – ein einziges Modell an der Stelle der vormals eigenständigen Bürosoftware.</a:t>
            </a:r>
          </a:p>
          <a:p>
            <a:pPr>
              <a:lnSpc>
                <a:spcPct val="130000"/>
              </a:lnSpc>
              <a:buSzPct val="100000"/>
            </a:pPr>
            <a:endParaRPr lang="de-DE" sz="2000" b="1" dirty="0"/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D5030A67-AB56-6AA3-5FFD-16BA42A840EB}"/>
              </a:ext>
            </a:extLst>
          </p:cNvPr>
          <p:cNvGrpSpPr/>
          <p:nvPr/>
        </p:nvGrpSpPr>
        <p:grpSpPr>
          <a:xfrm>
            <a:off x="996683" y="3158121"/>
            <a:ext cx="5759396" cy="2760379"/>
            <a:chOff x="548639" y="3039656"/>
            <a:chExt cx="6359264" cy="3064134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2B70D81A-74CB-FC81-AA04-D24DFD967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1898" y="3039656"/>
              <a:ext cx="1456850" cy="13201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B451FDC0-7DA4-E5F4-C817-43ADBDD83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1269" y="3039656"/>
              <a:ext cx="1564349" cy="13201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511C5076-377A-B6B3-BBE2-1BBE7B5A7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823"/>
            <a:stretch>
              <a:fillRect/>
            </a:stretch>
          </p:blipFill>
          <p:spPr>
            <a:xfrm>
              <a:off x="3848140" y="3039656"/>
              <a:ext cx="1508656" cy="13201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0635D59A-EFD9-6C7D-099A-DCB74C767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06986" y="3039656"/>
              <a:ext cx="1400917" cy="131295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DAA2E3F2-7652-105F-53FA-D40B4D949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8639" y="4703226"/>
              <a:ext cx="1460141" cy="14005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C381F753-2BA8-7B39-DBED-7AE1CCC1F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r="2549"/>
            <a:stretch>
              <a:fillRect/>
            </a:stretch>
          </p:blipFill>
          <p:spPr>
            <a:xfrm>
              <a:off x="2138010" y="4703226"/>
              <a:ext cx="1564349" cy="14005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A2F38E90-D71B-AD33-84AA-ED56845E3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34880" y="4703225"/>
              <a:ext cx="1508656" cy="14005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EE6C35A7-EECC-7EEF-ACA8-918325E1C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12658" y="4709330"/>
              <a:ext cx="1391294" cy="13944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B646100B-BA86-1E0C-11AF-D7772358CC59}"/>
              </a:ext>
            </a:extLst>
          </p:cNvPr>
          <p:cNvSpPr txBox="1"/>
          <p:nvPr/>
        </p:nvSpPr>
        <p:spPr>
          <a:xfrm>
            <a:off x="905885" y="4347421"/>
            <a:ext cx="54541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/>
              <a:t>Interaktive Tafel              Live Übersetzung	       Klassen Simulator            Geographie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DDD39B03-9B8E-C372-BF49-B0730B08CB00}"/>
              </a:ext>
            </a:extLst>
          </p:cNvPr>
          <p:cNvSpPr txBox="1"/>
          <p:nvPr/>
        </p:nvSpPr>
        <p:spPr>
          <a:xfrm>
            <a:off x="905885" y="5918500"/>
            <a:ext cx="62606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/>
              <a:t>LV Cross-Media Pub      Terminplaner	       Geometrie Plattform      Geometriesoftware Prim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39" y="457200"/>
            <a:ext cx="16935797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Lesart 2 – Differenzierung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64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erodiert – was bleibt robust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59"/>
            <a:ext cx="3535680" cy="4601309"/>
          </a:xfrm>
          <a:prstGeom prst="rect">
            <a:avLst/>
          </a:prstGeom>
          <a:noFill/>
          <a:ln/>
        </p:spPr>
        <p:txBody>
          <a:bodyPr wrap="square" rtlCol="0" anchor="t">
            <a:normAutofit lnSpcReduction="10000"/>
          </a:bodyPr>
          <a:lstStyle/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Erodiert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Agentische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KI verschiebt fachwissenschaftliche Tiefe in den Generalisten („vibe-coding")</a:t>
            </a: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Erodiert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Edge-Modelle werden so klein, dass die Differenz „Edge vs. Cloud" </a:t>
            </a:r>
            <a:r>
              <a:rPr lang="en-US" sz="1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verschwindet</a:t>
            </a:r>
            <a:endParaRPr lang="en-US" sz="1600" dirty="0">
              <a:solidFill>
                <a:srgbClr val="00B050"/>
              </a:solidFill>
            </a:endParaRPr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 err="1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Hält</a:t>
            </a:r>
            <a:r>
              <a:rPr lang="en-US" sz="1600" dirty="0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 </a:t>
            </a:r>
            <a:r>
              <a:rPr lang="en-US" sz="1600" dirty="0" err="1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Souveränität</a:t>
            </a:r>
            <a:r>
              <a:rPr lang="en-US" sz="1600" dirty="0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wird politisch erzwungen, nicht technisch geschenkt – EU AI Continent, SAP-Mistral, OpenAI for Germany</a:t>
            </a:r>
            <a:br>
              <a:rPr lang="en-US" sz="1600" dirty="0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de-DE" sz="1200" dirty="0">
                <a:latin typeface="Arial" pitchFamily="34" charset="0"/>
                <a:ea typeface="Arial" pitchFamily="34" charset="-122"/>
                <a:cs typeface="Arial" pitchFamily="34" charset="-120"/>
              </a:rPr>
              <a:t>Die europäische Aufsicht hinkt der Diffusion hinterher: Hochrisiko-Pflichten samt CE-Kennzeichnung auf Ende 2027 verschoben, die harmonisierten Normen fehlen noch</a:t>
            </a:r>
            <a:r>
              <a:rPr lang="de-DE" sz="1200" baseline="30000" dirty="0">
                <a:latin typeface="Arial" pitchFamily="34" charset="0"/>
                <a:ea typeface="Arial" pitchFamily="34" charset="-122"/>
                <a:cs typeface="Arial" pitchFamily="34" charset="-120"/>
              </a:rPr>
              <a:t>1/2</a:t>
            </a:r>
            <a:r>
              <a:rPr lang="de-DE" sz="1200" dirty="0"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5BAF718-FA8B-93A9-1275-B43D34D90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6775" y="1592992"/>
            <a:ext cx="8185225" cy="460851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042FD8F-6CC0-A194-D3AC-66E8E5356619}"/>
              </a:ext>
            </a:extLst>
          </p:cNvPr>
          <p:cNvSpPr txBox="1"/>
          <p:nvPr/>
        </p:nvSpPr>
        <p:spPr>
          <a:xfrm>
            <a:off x="912191" y="6304002"/>
            <a:ext cx="55946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100" dirty="0">
                <a:solidFill>
                  <a:schemeClr val="bg1"/>
                </a:solidFill>
              </a:rPr>
              <a:t>Verordnung (EU) 2024/1689, Art. 43/48; Umsetzungsstand: TÜV Rheinland Consulting, 2026</a:t>
            </a:r>
            <a:endParaRPr lang="de-AT" sz="600" dirty="0">
              <a:solidFill>
                <a:schemeClr val="bg1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B508034-D47B-4E0D-9491-8FAE4F8699FB}"/>
              </a:ext>
            </a:extLst>
          </p:cNvPr>
          <p:cNvSpPr/>
          <p:nvPr/>
        </p:nvSpPr>
        <p:spPr>
          <a:xfrm>
            <a:off x="9081174" y="1993769"/>
            <a:ext cx="3110826" cy="1701538"/>
          </a:xfrm>
          <a:prstGeom prst="ellipse">
            <a:avLst/>
          </a:prstGeom>
          <a:solidFill>
            <a:srgbClr val="92D050">
              <a:alpha val="2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39" y="457200"/>
            <a:ext cx="1650588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Lesart 3 – negativ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3477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Lieferantisierung – Plattform-Akkumulation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59"/>
            <a:ext cx="4121834" cy="4642273"/>
          </a:xfrm>
          <a:prstGeom prst="rect">
            <a:avLst/>
          </a:prstGeom>
          <a:noFill/>
          <a:ln/>
        </p:spPr>
        <p:txBody>
          <a:bodyPr wrap="square" rtlCol="0" anchor="t">
            <a:normAutofit fontScale="92500" lnSpcReduction="20000"/>
          </a:bodyPr>
          <a:lstStyle/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produzieren weiter – aber das Werkzeug wird monatlich gemietet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“Matthäus-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Effekt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 (Merton, 1968)</a:t>
            </a: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de-AT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Lina Khan (2017): Amazon: Kleine Händler*innen verkaufen über die Plattform, bezahlen Werbung an die Plattform, generieren Daten für die Plattform – und finanzieren so deren Marktmacht, gegen die sie selbst nicht wettbewerbsfähig wären </a:t>
            </a: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de-AT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Watters (2021): hundert Jahre Teaching Machines – Privatisierung pädagogischer Infrastruktur als Muster</a:t>
            </a: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de-AT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2026: Anthropic + OpenAI </a:t>
            </a:r>
            <a:br>
              <a:rPr lang="de-AT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</a:br>
            <a:r>
              <a:rPr lang="de-AT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≈ Größenordnung des BIP Spaniens</a:t>
            </a:r>
            <a:br>
              <a:rPr lang="de-AT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</a:br>
            <a:r>
              <a:rPr lang="de-AT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≈ 1,8 Billionen $ Bewertung</a:t>
            </a:r>
            <a:br>
              <a:rPr lang="de-AT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</a:br>
            <a:r>
              <a:rPr lang="de-AT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≈ 1 800 000 000 000 $</a:t>
            </a: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B94D31D-40AF-BBAF-605C-E944D9423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320" y="1397427"/>
            <a:ext cx="7558172" cy="483658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0470C14-4C29-C3BF-B734-C8B736FBFCDD}"/>
              </a:ext>
            </a:extLst>
          </p:cNvPr>
          <p:cNvSpPr txBox="1"/>
          <p:nvPr/>
        </p:nvSpPr>
        <p:spPr>
          <a:xfrm>
            <a:off x="9804808" y="6611779"/>
            <a:ext cx="23871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ChatGPT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8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6B6B6B"/>
                </a:solidFill>
              </a:rPr>
              <a:t>Empirie · Mai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1186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2457A8"/>
                </a:solidFill>
              </a:rPr>
              <a:t>101 angehende Lehrer*innen – drei Kohorten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91640"/>
            <a:ext cx="5394960" cy="351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ChatGPT </a:t>
            </a:r>
            <a:r>
              <a:rPr sz="2000" dirty="0" err="1">
                <a:solidFill>
                  <a:srgbClr val="1F1F1F"/>
                </a:solidFill>
              </a:rPr>
              <a:t>ist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mit</a:t>
            </a:r>
            <a:r>
              <a:rPr sz="2000" dirty="0">
                <a:solidFill>
                  <a:srgbClr val="1F1F1F"/>
                </a:solidFill>
              </a:rPr>
              <a:t> 87 % </a:t>
            </a:r>
            <a:r>
              <a:rPr sz="2000" dirty="0" err="1">
                <a:solidFill>
                  <a:srgbClr val="1F1F1F"/>
                </a:solidFill>
              </a:rPr>
              <a:t>regelmäßiger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Nutzung</a:t>
            </a:r>
            <a:r>
              <a:rPr sz="2000" dirty="0">
                <a:solidFill>
                  <a:srgbClr val="1F1F1F"/>
                </a:solidFill>
              </a:rPr>
              <a:t> das </a:t>
            </a:r>
            <a:r>
              <a:rPr sz="2000" dirty="0" err="1">
                <a:solidFill>
                  <a:srgbClr val="1F1F1F"/>
                </a:solidFill>
              </a:rPr>
              <a:t>Standardwerkzeug</a:t>
            </a:r>
            <a:r>
              <a:rPr sz="2000" dirty="0">
                <a:solidFill>
                  <a:srgbClr val="1F1F1F"/>
                </a:solidFill>
              </a:rPr>
              <a:t> – der Zweite (Gemini) </a:t>
            </a:r>
            <a:r>
              <a:rPr sz="2000" dirty="0" err="1">
                <a:solidFill>
                  <a:srgbClr val="1F1F1F"/>
                </a:solidFill>
              </a:rPr>
              <a:t>folgt</a:t>
            </a:r>
            <a:r>
              <a:rPr sz="2000" dirty="0">
                <a:solidFill>
                  <a:srgbClr val="1F1F1F"/>
                </a:solidFill>
              </a:rPr>
              <a:t> erst </a:t>
            </a:r>
            <a:r>
              <a:rPr sz="2000" dirty="0" err="1">
                <a:solidFill>
                  <a:srgbClr val="1F1F1F"/>
                </a:solidFill>
              </a:rPr>
              <a:t>bei</a:t>
            </a:r>
            <a:r>
              <a:rPr sz="2000" dirty="0">
                <a:solidFill>
                  <a:srgbClr val="1F1F1F"/>
                </a:solidFill>
              </a:rPr>
              <a:t> 34 %.</a:t>
            </a:r>
          </a:p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83 % </a:t>
            </a:r>
            <a:r>
              <a:rPr sz="2000" dirty="0" err="1">
                <a:solidFill>
                  <a:srgbClr val="1F1F1F"/>
                </a:solidFill>
              </a:rPr>
              <a:t>nutzen</a:t>
            </a:r>
            <a:r>
              <a:rPr sz="2000" dirty="0">
                <a:solidFill>
                  <a:srgbClr val="1F1F1F"/>
                </a:solidFill>
              </a:rPr>
              <a:t> KI </a:t>
            </a:r>
            <a:r>
              <a:rPr sz="2000" dirty="0" err="1">
                <a:solidFill>
                  <a:srgbClr val="1F1F1F"/>
                </a:solidFill>
              </a:rPr>
              <a:t>mehrmals</a:t>
            </a:r>
            <a:r>
              <a:rPr sz="2000" dirty="0">
                <a:solidFill>
                  <a:srgbClr val="1F1F1F"/>
                </a:solidFill>
              </a:rPr>
              <a:t> pro </a:t>
            </a:r>
            <a:r>
              <a:rPr sz="2000" dirty="0" err="1">
                <a:solidFill>
                  <a:srgbClr val="1F1F1F"/>
                </a:solidFill>
              </a:rPr>
              <a:t>Woche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oder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öfter</a:t>
            </a:r>
            <a:r>
              <a:rPr sz="2000" dirty="0">
                <a:solidFill>
                  <a:srgbClr val="1F1F1F"/>
                </a:solidFill>
              </a:rPr>
              <a:t>: </a:t>
            </a:r>
            <a:r>
              <a:rPr sz="2000" dirty="0" err="1">
                <a:solidFill>
                  <a:srgbClr val="1F1F1F"/>
                </a:solidFill>
              </a:rPr>
              <a:t>Alltagsinfrastruktur</a:t>
            </a:r>
            <a:r>
              <a:rPr sz="2000" dirty="0">
                <a:solidFill>
                  <a:srgbClr val="1F1F1F"/>
                </a:solidFill>
              </a:rPr>
              <a:t>, </a:t>
            </a:r>
            <a:r>
              <a:rPr sz="2000" dirty="0" err="1">
                <a:solidFill>
                  <a:srgbClr val="1F1F1F"/>
                </a:solidFill>
              </a:rPr>
              <a:t>kein</a:t>
            </a:r>
            <a:r>
              <a:rPr sz="2000" dirty="0">
                <a:solidFill>
                  <a:srgbClr val="1F1F1F"/>
                </a:solidFill>
              </a:rPr>
              <a:t> Experiment.</a:t>
            </a:r>
          </a:p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 err="1">
                <a:solidFill>
                  <a:srgbClr val="1F1F1F"/>
                </a:solidFill>
              </a:rPr>
              <a:t>Genutzt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wird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sie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fürs</a:t>
            </a:r>
            <a:r>
              <a:rPr sz="2000" dirty="0">
                <a:solidFill>
                  <a:srgbClr val="1F1F1F"/>
                </a:solidFill>
              </a:rPr>
              <a:t> Schreiben: </a:t>
            </a:r>
            <a:r>
              <a:rPr sz="2000" dirty="0" err="1">
                <a:solidFill>
                  <a:srgbClr val="1F1F1F"/>
                </a:solidFill>
              </a:rPr>
              <a:t>Überarbeiten</a:t>
            </a:r>
            <a:r>
              <a:rPr sz="2000" dirty="0">
                <a:solidFill>
                  <a:srgbClr val="1F1F1F"/>
                </a:solidFill>
              </a:rPr>
              <a:t> 88 %, Brainstorming 85 %, Recherche 81 %, </a:t>
            </a:r>
            <a:r>
              <a:rPr sz="2000" dirty="0" err="1">
                <a:solidFill>
                  <a:srgbClr val="1F1F1F"/>
                </a:solidFill>
              </a:rPr>
              <a:t>Zusammenfassen</a:t>
            </a:r>
            <a:r>
              <a:rPr sz="2000" dirty="0">
                <a:solidFill>
                  <a:srgbClr val="1F1F1F"/>
                </a:solidFill>
              </a:rPr>
              <a:t> 75 %.</a:t>
            </a:r>
          </a:p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Coding-Werkzeuge </a:t>
            </a:r>
            <a:r>
              <a:rPr sz="2000" dirty="0" err="1">
                <a:solidFill>
                  <a:srgbClr val="1F1F1F"/>
                </a:solidFill>
              </a:rPr>
              <a:t>unter</a:t>
            </a:r>
            <a:r>
              <a:rPr sz="2000" dirty="0">
                <a:solidFill>
                  <a:srgbClr val="1F1F1F"/>
                </a:solidFill>
              </a:rPr>
              <a:t> 10 % – die One-App-These </a:t>
            </a:r>
            <a:r>
              <a:rPr sz="2000" dirty="0" err="1">
                <a:solidFill>
                  <a:srgbClr val="1F1F1F"/>
                </a:solidFill>
              </a:rPr>
              <a:t>ist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hier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gelebte</a:t>
            </a:r>
            <a:r>
              <a:rPr sz="2000" dirty="0">
                <a:solidFill>
                  <a:srgbClr val="1F1F1F"/>
                </a:solidFill>
              </a:rPr>
              <a:t> Praxis.</a:t>
            </a:r>
          </a:p>
        </p:txBody>
      </p:sp>
      <p:pic>
        <p:nvPicPr>
          <p:cNvPr id="5" name="Picture 4" descr="chart_diffus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737360"/>
            <a:ext cx="5760720" cy="35343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8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6B6B6B"/>
                </a:solidFill>
              </a:rPr>
              <a:t>Befund 1 · Werkzeug-Diffusion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1186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2457A8"/>
                </a:solidFill>
              </a:rPr>
              <a:t>Ein Generalist ersetzt die Bürosoftware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91640"/>
            <a:ext cx="5394960" cy="3824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Die </a:t>
            </a:r>
            <a:r>
              <a:rPr sz="2000" dirty="0" err="1">
                <a:solidFill>
                  <a:srgbClr val="1F1F1F"/>
                </a:solidFill>
              </a:rPr>
              <a:t>Hälfte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zahlt</a:t>
            </a:r>
            <a:r>
              <a:rPr sz="2000" dirty="0">
                <a:solidFill>
                  <a:srgbClr val="1F1F1F"/>
                </a:solidFill>
              </a:rPr>
              <a:t> – und das </a:t>
            </a:r>
            <a:r>
              <a:rPr sz="2000" dirty="0" err="1">
                <a:solidFill>
                  <a:srgbClr val="1F1F1F"/>
                </a:solidFill>
              </a:rPr>
              <a:t>Bezahlsegment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ist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ein</a:t>
            </a:r>
            <a:r>
              <a:rPr sz="2000" dirty="0">
                <a:solidFill>
                  <a:srgbClr val="1F1F1F"/>
                </a:solidFill>
              </a:rPr>
              <a:t> Quasi-</a:t>
            </a:r>
            <a:r>
              <a:rPr sz="2000" dirty="0" err="1">
                <a:solidFill>
                  <a:srgbClr val="1F1F1F"/>
                </a:solidFill>
              </a:rPr>
              <a:t>Monopol</a:t>
            </a:r>
            <a:r>
              <a:rPr sz="2000" dirty="0">
                <a:solidFill>
                  <a:srgbClr val="1F1F1F"/>
                </a:solidFill>
              </a:rPr>
              <a:t>: 92 % der </a:t>
            </a:r>
            <a:r>
              <a:rPr sz="2000" dirty="0" err="1">
                <a:solidFill>
                  <a:srgbClr val="1F1F1F"/>
                </a:solidFill>
              </a:rPr>
              <a:t>Zahlenden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haben</a:t>
            </a:r>
            <a:r>
              <a:rPr sz="2000" dirty="0">
                <a:solidFill>
                  <a:srgbClr val="1F1F1F"/>
                </a:solidFill>
              </a:rPr>
              <a:t> ChatGPT Plus </a:t>
            </a:r>
            <a:r>
              <a:rPr sz="2000" dirty="0" err="1">
                <a:solidFill>
                  <a:srgbClr val="1F1F1F"/>
                </a:solidFill>
              </a:rPr>
              <a:t>oder</a:t>
            </a:r>
            <a:r>
              <a:rPr sz="2000" dirty="0">
                <a:solidFill>
                  <a:srgbClr val="1F1F1F"/>
                </a:solidFill>
              </a:rPr>
              <a:t> Pro.</a:t>
            </a:r>
          </a:p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 err="1">
                <a:solidFill>
                  <a:srgbClr val="1F1F1F"/>
                </a:solidFill>
              </a:rPr>
              <a:t>Bezahlt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wird</a:t>
            </a:r>
            <a:r>
              <a:rPr sz="2000" dirty="0">
                <a:solidFill>
                  <a:srgbClr val="1F1F1F"/>
                </a:solidFill>
              </a:rPr>
              <a:t> privat: 68 % </a:t>
            </a:r>
            <a:r>
              <a:rPr sz="2000" dirty="0" err="1">
                <a:solidFill>
                  <a:srgbClr val="1F1F1F"/>
                </a:solidFill>
              </a:rPr>
              <a:t>allein</a:t>
            </a:r>
            <a:r>
              <a:rPr sz="2000" dirty="0">
                <a:solidFill>
                  <a:srgbClr val="1F1F1F"/>
                </a:solidFill>
              </a:rPr>
              <a:t>, der Rest </a:t>
            </a:r>
            <a:r>
              <a:rPr sz="2000" dirty="0" err="1">
                <a:solidFill>
                  <a:srgbClr val="1F1F1F"/>
                </a:solidFill>
              </a:rPr>
              <a:t>geteilt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mit</a:t>
            </a:r>
            <a:r>
              <a:rPr sz="2000" dirty="0">
                <a:solidFill>
                  <a:srgbClr val="1F1F1F"/>
                </a:solidFill>
              </a:rPr>
              <a:t> Familie </a:t>
            </a:r>
            <a:r>
              <a:rPr sz="2000" dirty="0" err="1">
                <a:solidFill>
                  <a:srgbClr val="1F1F1F"/>
                </a:solidFill>
              </a:rPr>
              <a:t>oder</a:t>
            </a:r>
            <a:r>
              <a:rPr sz="2000" dirty="0">
                <a:solidFill>
                  <a:srgbClr val="1F1F1F"/>
                </a:solidFill>
              </a:rPr>
              <a:t> Partner*in.</a:t>
            </a:r>
          </a:p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lang="de-DE" sz="2000" dirty="0">
                <a:solidFill>
                  <a:srgbClr val="1F1F1F"/>
                </a:solidFill>
              </a:rPr>
              <a:t>Niemand </a:t>
            </a:r>
            <a:r>
              <a:rPr sz="2000" dirty="0">
                <a:solidFill>
                  <a:srgbClr val="1F1F1F"/>
                </a:solidFill>
              </a:rPr>
              <a:t>der 101 </a:t>
            </a:r>
            <a:r>
              <a:rPr lang="de-DE" sz="2000" dirty="0">
                <a:solidFill>
                  <a:srgbClr val="1F1F1F"/>
                </a:solidFill>
              </a:rPr>
              <a:t>TN </a:t>
            </a:r>
            <a:r>
              <a:rPr sz="2000" dirty="0" err="1">
                <a:solidFill>
                  <a:srgbClr val="1F1F1F"/>
                </a:solidFill>
              </a:rPr>
              <a:t>nennt</a:t>
            </a:r>
            <a:r>
              <a:rPr sz="2000" dirty="0">
                <a:solidFill>
                  <a:srgbClr val="1F1F1F"/>
                </a:solidFill>
              </a:rPr>
              <a:t> Hochschule </a:t>
            </a:r>
            <a:r>
              <a:rPr sz="2000" dirty="0" err="1">
                <a:solidFill>
                  <a:srgbClr val="1F1F1F"/>
                </a:solidFill>
              </a:rPr>
              <a:t>oder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Dienstgeber</a:t>
            </a:r>
            <a:r>
              <a:rPr sz="2000" dirty="0">
                <a:solidFill>
                  <a:srgbClr val="1F1F1F"/>
                </a:solidFill>
              </a:rPr>
              <a:t> – </a:t>
            </a:r>
            <a:r>
              <a:rPr sz="2000" dirty="0" err="1">
                <a:solidFill>
                  <a:srgbClr val="1F1F1F"/>
                </a:solidFill>
              </a:rPr>
              <a:t>obwohl</a:t>
            </a:r>
            <a:r>
              <a:rPr sz="2000" dirty="0">
                <a:solidFill>
                  <a:srgbClr val="1F1F1F"/>
                </a:solidFill>
              </a:rPr>
              <a:t> M365-Copilot formal gratis </a:t>
            </a:r>
            <a:r>
              <a:rPr sz="2000" dirty="0" err="1">
                <a:solidFill>
                  <a:srgbClr val="1F1F1F"/>
                </a:solidFill>
              </a:rPr>
              <a:t>verfügbar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wäre</a:t>
            </a:r>
            <a:r>
              <a:rPr sz="2000" dirty="0">
                <a:solidFill>
                  <a:srgbClr val="1F1F1F"/>
                </a:solidFill>
              </a:rPr>
              <a:t>.</a:t>
            </a:r>
          </a:p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59 % </a:t>
            </a:r>
            <a:r>
              <a:rPr sz="2000" dirty="0" err="1">
                <a:solidFill>
                  <a:srgbClr val="1F1F1F"/>
                </a:solidFill>
              </a:rPr>
              <a:t>haben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aus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Kostengründen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schon</a:t>
            </a:r>
            <a:r>
              <a:rPr sz="2000" dirty="0">
                <a:solidFill>
                  <a:srgbClr val="1F1F1F"/>
                </a:solidFill>
              </a:rPr>
              <a:t> auf </a:t>
            </a:r>
            <a:r>
              <a:rPr sz="2000" dirty="0" err="1">
                <a:solidFill>
                  <a:srgbClr val="1F1F1F"/>
                </a:solidFill>
              </a:rPr>
              <a:t>ein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gewünschtes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Werkzeug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verzichtet</a:t>
            </a:r>
            <a:r>
              <a:rPr sz="2000" dirty="0">
                <a:solidFill>
                  <a:srgbClr val="1F1F1F"/>
                </a:solidFill>
              </a:rPr>
              <a:t>: Die Barriere </a:t>
            </a:r>
            <a:r>
              <a:rPr sz="2000" dirty="0" err="1">
                <a:solidFill>
                  <a:srgbClr val="1F1F1F"/>
                </a:solidFill>
              </a:rPr>
              <a:t>ist</a:t>
            </a:r>
            <a:r>
              <a:rPr sz="2000" dirty="0">
                <a:solidFill>
                  <a:srgbClr val="1F1F1F"/>
                </a:solidFill>
              </a:rPr>
              <a:t> real, nicht </a:t>
            </a:r>
            <a:r>
              <a:rPr sz="2000" dirty="0" err="1">
                <a:solidFill>
                  <a:srgbClr val="1F1F1F"/>
                </a:solidFill>
              </a:rPr>
              <a:t>hypothetisch</a:t>
            </a:r>
            <a:r>
              <a:rPr sz="2000" dirty="0">
                <a:solidFill>
                  <a:srgbClr val="1F1F1F"/>
                </a:solidFill>
              </a:rPr>
              <a:t>.</a:t>
            </a:r>
          </a:p>
        </p:txBody>
      </p:sp>
      <p:pic>
        <p:nvPicPr>
          <p:cNvPr id="5" name="Picture 4" descr="chart_bezah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737360"/>
            <a:ext cx="5760720" cy="360331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8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6B6B6B"/>
                </a:solidFill>
              </a:rPr>
              <a:t>Befund 2 · Bezahl-Asymmetrie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1186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2457A8"/>
                </a:solidFill>
              </a:rPr>
              <a:t>Die Miete zahlen die Studierenden privat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91640"/>
            <a:ext cx="5394960" cy="3824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Alle </a:t>
            </a:r>
            <a:r>
              <a:rPr sz="2000" dirty="0" err="1">
                <a:solidFill>
                  <a:srgbClr val="1F1F1F"/>
                </a:solidFill>
              </a:rPr>
              <a:t>drei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Ebenen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sollen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bereitstellen</a:t>
            </a:r>
            <a:r>
              <a:rPr sz="2000" dirty="0">
                <a:solidFill>
                  <a:srgbClr val="1F1F1F"/>
                </a:solidFill>
              </a:rPr>
              <a:t> – Hochschule (D4), </a:t>
            </a:r>
            <a:r>
              <a:rPr sz="2000" dirty="0" err="1">
                <a:solidFill>
                  <a:srgbClr val="1F1F1F"/>
                </a:solidFill>
              </a:rPr>
              <a:t>Dienstgeber</a:t>
            </a:r>
            <a:r>
              <a:rPr sz="2000" dirty="0">
                <a:solidFill>
                  <a:srgbClr val="1F1F1F"/>
                </a:solidFill>
              </a:rPr>
              <a:t> (D5), Gesellschaft (D6): Median 4 von 5.</a:t>
            </a:r>
          </a:p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Die </a:t>
            </a:r>
            <a:r>
              <a:rPr sz="2000" dirty="0" err="1">
                <a:solidFill>
                  <a:srgbClr val="1F1F1F"/>
                </a:solidFill>
              </a:rPr>
              <a:t>drei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Erwartungen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korrelieren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mit</a:t>
            </a:r>
            <a:r>
              <a:rPr sz="2000" dirty="0">
                <a:solidFill>
                  <a:srgbClr val="1F1F1F"/>
                </a:solidFill>
              </a:rPr>
              <a:t> ρ = 0,71: </a:t>
            </a:r>
            <a:r>
              <a:rPr sz="2000" dirty="0" err="1">
                <a:solidFill>
                  <a:srgbClr val="1F1F1F"/>
                </a:solidFill>
              </a:rPr>
              <a:t>eine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kohärente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Haltung</a:t>
            </a:r>
            <a:r>
              <a:rPr sz="2000" dirty="0">
                <a:solidFill>
                  <a:srgbClr val="1F1F1F"/>
                </a:solidFill>
              </a:rPr>
              <a:t> – </a:t>
            </a:r>
            <a:r>
              <a:rPr sz="2000" dirty="0" err="1">
                <a:solidFill>
                  <a:srgbClr val="1F1F1F"/>
                </a:solidFill>
              </a:rPr>
              <a:t>wir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nennen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sie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Institutionalismus</a:t>
            </a:r>
            <a:r>
              <a:rPr sz="2000" dirty="0">
                <a:solidFill>
                  <a:srgbClr val="1F1F1F"/>
                </a:solidFill>
              </a:rPr>
              <a:t>-Faktor.</a:t>
            </a:r>
          </a:p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Auch </a:t>
            </a:r>
            <a:r>
              <a:rPr sz="2000" dirty="0" err="1">
                <a:solidFill>
                  <a:srgbClr val="1F1F1F"/>
                </a:solidFill>
              </a:rPr>
              <a:t>wer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selbst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zahlt</a:t>
            </a:r>
            <a:r>
              <a:rPr sz="2000" dirty="0">
                <a:solidFill>
                  <a:srgbClr val="1F1F1F"/>
                </a:solidFill>
              </a:rPr>
              <a:t>, </a:t>
            </a:r>
            <a:r>
              <a:rPr sz="2000" dirty="0" err="1">
                <a:solidFill>
                  <a:srgbClr val="1F1F1F"/>
                </a:solidFill>
              </a:rPr>
              <a:t>stimmt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zu</a:t>
            </a:r>
            <a:r>
              <a:rPr sz="2000" dirty="0">
                <a:solidFill>
                  <a:srgbClr val="1F1F1F"/>
                </a:solidFill>
              </a:rPr>
              <a:t> (D6 × C4: nicht </a:t>
            </a:r>
            <a:r>
              <a:rPr sz="2000" dirty="0" err="1">
                <a:solidFill>
                  <a:srgbClr val="1F1F1F"/>
                </a:solidFill>
              </a:rPr>
              <a:t>signifikant</a:t>
            </a:r>
            <a:r>
              <a:rPr sz="2000" dirty="0">
                <a:solidFill>
                  <a:srgbClr val="1F1F1F"/>
                </a:solidFill>
              </a:rPr>
              <a:t>): Es </a:t>
            </a:r>
            <a:r>
              <a:rPr sz="2000" dirty="0" err="1">
                <a:solidFill>
                  <a:srgbClr val="1F1F1F"/>
                </a:solidFill>
              </a:rPr>
              <a:t>ist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Prinzip</a:t>
            </a:r>
            <a:r>
              <a:rPr sz="2000" dirty="0">
                <a:solidFill>
                  <a:srgbClr val="1F1F1F"/>
                </a:solidFill>
              </a:rPr>
              <a:t>, nicht </a:t>
            </a:r>
            <a:r>
              <a:rPr sz="2000" dirty="0" err="1">
                <a:solidFill>
                  <a:srgbClr val="1F1F1F"/>
                </a:solidFill>
              </a:rPr>
              <a:t>Eigennutz</a:t>
            </a:r>
            <a:r>
              <a:rPr sz="2000" dirty="0">
                <a:solidFill>
                  <a:srgbClr val="1F1F1F"/>
                </a:solidFill>
              </a:rPr>
              <a:t>.</a:t>
            </a:r>
          </a:p>
          <a:p>
            <a:pPr marL="285750" indent="-285750">
              <a:spcAft>
                <a:spcPts val="9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Und je </a:t>
            </a:r>
            <a:r>
              <a:rPr sz="2000" dirty="0" err="1">
                <a:solidFill>
                  <a:srgbClr val="1F1F1F"/>
                </a:solidFill>
              </a:rPr>
              <a:t>jünger</a:t>
            </a:r>
            <a:r>
              <a:rPr sz="2000" dirty="0">
                <a:solidFill>
                  <a:srgbClr val="1F1F1F"/>
                </a:solidFill>
              </a:rPr>
              <a:t> die </a:t>
            </a:r>
            <a:r>
              <a:rPr sz="2000" dirty="0" err="1">
                <a:solidFill>
                  <a:srgbClr val="1F1F1F"/>
                </a:solidFill>
              </a:rPr>
              <a:t>Kohorte</a:t>
            </a:r>
            <a:r>
              <a:rPr sz="2000" dirty="0">
                <a:solidFill>
                  <a:srgbClr val="1F1F1F"/>
                </a:solidFill>
              </a:rPr>
              <a:t>, </a:t>
            </a:r>
            <a:r>
              <a:rPr sz="2000" dirty="0" err="1">
                <a:solidFill>
                  <a:srgbClr val="1F1F1F"/>
                </a:solidFill>
              </a:rPr>
              <a:t>desto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stärker</a:t>
            </a:r>
            <a:r>
              <a:rPr sz="2000" dirty="0">
                <a:solidFill>
                  <a:srgbClr val="1F1F1F"/>
                </a:solidFill>
              </a:rPr>
              <a:t> die </a:t>
            </a:r>
            <a:r>
              <a:rPr sz="2000" dirty="0" err="1">
                <a:solidFill>
                  <a:srgbClr val="1F1F1F"/>
                </a:solidFill>
              </a:rPr>
              <a:t>Erwartung</a:t>
            </a:r>
            <a:r>
              <a:rPr sz="2000" dirty="0">
                <a:solidFill>
                  <a:srgbClr val="1F1F1F"/>
                </a:solidFill>
              </a:rPr>
              <a:t> – die </a:t>
            </a:r>
            <a:r>
              <a:rPr sz="2000" dirty="0" err="1">
                <a:solidFill>
                  <a:srgbClr val="1F1F1F"/>
                </a:solidFill>
              </a:rPr>
              <a:t>Grafik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zeigt</a:t>
            </a:r>
            <a:r>
              <a:rPr sz="2000" dirty="0">
                <a:solidFill>
                  <a:srgbClr val="1F1F1F"/>
                </a:solidFill>
              </a:rPr>
              <a:t> D6 im </a:t>
            </a:r>
            <a:r>
              <a:rPr sz="2000" dirty="0" err="1">
                <a:solidFill>
                  <a:srgbClr val="1F1F1F"/>
                </a:solidFill>
              </a:rPr>
              <a:t>Kohortenvergleich</a:t>
            </a:r>
            <a:r>
              <a:rPr sz="2000" dirty="0">
                <a:solidFill>
                  <a:srgbClr val="1F1F1F"/>
                </a:solidFill>
              </a:rPr>
              <a:t>.</a:t>
            </a:r>
          </a:p>
        </p:txBody>
      </p:sp>
      <p:pic>
        <p:nvPicPr>
          <p:cNvPr id="5" name="Picture 4" descr="chart_d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274" y="3211991"/>
            <a:ext cx="6038985" cy="2738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8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6B6B6B"/>
                </a:solidFill>
              </a:rPr>
              <a:t>Befund 3 · Erwartungen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1186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2457A8"/>
                </a:solidFill>
              </a:rPr>
              <a:t>Ein kohärenter Institutionalismus-Faktor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91640"/>
            <a:ext cx="5646742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PHV, </a:t>
            </a:r>
            <a:r>
              <a:rPr sz="2000" dirty="0" err="1">
                <a:solidFill>
                  <a:srgbClr val="1F1F1F"/>
                </a:solidFill>
              </a:rPr>
              <a:t>Dienstgeber</a:t>
            </a:r>
            <a:r>
              <a:rPr sz="2000" dirty="0">
                <a:solidFill>
                  <a:srgbClr val="1F1F1F"/>
                </a:solidFill>
              </a:rPr>
              <a:t> und Gesellschaft </a:t>
            </a:r>
            <a:r>
              <a:rPr sz="2000" dirty="0" err="1">
                <a:solidFill>
                  <a:srgbClr val="1F1F1F"/>
                </a:solidFill>
              </a:rPr>
              <a:t>sollen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bereitstellen</a:t>
            </a:r>
            <a:r>
              <a:rPr sz="2000" dirty="0">
                <a:solidFill>
                  <a:srgbClr val="1F1F1F"/>
                </a:solidFill>
              </a:rPr>
              <a:t>: Median 4,0 – im Bachelor </a:t>
            </a:r>
            <a:r>
              <a:rPr sz="2000" dirty="0" err="1">
                <a:solidFill>
                  <a:srgbClr val="1F1F1F"/>
                </a:solidFill>
              </a:rPr>
              <a:t>sogar</a:t>
            </a:r>
            <a:r>
              <a:rPr sz="2000" dirty="0">
                <a:solidFill>
                  <a:srgbClr val="1F1F1F"/>
                </a:solidFill>
              </a:rPr>
              <a:t> 5,0</a:t>
            </a:r>
          </a:p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Die </a:t>
            </a:r>
            <a:r>
              <a:rPr sz="2000" dirty="0" err="1">
                <a:solidFill>
                  <a:srgbClr val="1F1F1F"/>
                </a:solidFill>
              </a:rPr>
              <a:t>drei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Erwartungen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korrelieren</a:t>
            </a:r>
            <a:r>
              <a:rPr sz="2000" dirty="0">
                <a:solidFill>
                  <a:srgbClr val="1F1F1F"/>
                </a:solidFill>
              </a:rPr>
              <a:t> stark (ρ = 0,71): </a:t>
            </a:r>
            <a:r>
              <a:rPr sz="2000" dirty="0" err="1">
                <a:solidFill>
                  <a:srgbClr val="1F1F1F"/>
                </a:solidFill>
              </a:rPr>
              <a:t>eine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konsistente</a:t>
            </a:r>
            <a:r>
              <a:rPr sz="2000" dirty="0">
                <a:solidFill>
                  <a:srgbClr val="1F1F1F"/>
                </a:solidFill>
              </a:rPr>
              <a:t> Position, </a:t>
            </a:r>
            <a:r>
              <a:rPr sz="2000" dirty="0" err="1">
                <a:solidFill>
                  <a:srgbClr val="1F1F1F"/>
                </a:solidFill>
              </a:rPr>
              <a:t>kein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Einzelwunsch</a:t>
            </a:r>
            <a:endParaRPr sz="2000" dirty="0">
              <a:solidFill>
                <a:srgbClr val="1F1F1F"/>
              </a:solidFill>
            </a:endParaRPr>
          </a:p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Auch </a:t>
            </a:r>
            <a:r>
              <a:rPr sz="2000" dirty="0" err="1">
                <a:solidFill>
                  <a:srgbClr val="1F1F1F"/>
                </a:solidFill>
              </a:rPr>
              <a:t>selbst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zahlende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Studierende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stimmen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zu</a:t>
            </a:r>
            <a:r>
              <a:rPr sz="2000" dirty="0">
                <a:solidFill>
                  <a:srgbClr val="1F1F1F"/>
                </a:solidFill>
              </a:rPr>
              <a:t> (D6 × C4 n. s.) – </a:t>
            </a:r>
            <a:r>
              <a:rPr sz="2000" dirty="0" err="1">
                <a:solidFill>
                  <a:srgbClr val="1F1F1F"/>
                </a:solidFill>
              </a:rPr>
              <a:t>Prinzip</a:t>
            </a:r>
            <a:r>
              <a:rPr sz="2000" dirty="0">
                <a:solidFill>
                  <a:srgbClr val="1F1F1F"/>
                </a:solidFill>
              </a:rPr>
              <a:t>, nicht </a:t>
            </a:r>
            <a:r>
              <a:rPr sz="2000" dirty="0" err="1">
                <a:solidFill>
                  <a:srgbClr val="1F1F1F"/>
                </a:solidFill>
              </a:rPr>
              <a:t>Eigennutz</a:t>
            </a:r>
            <a:endParaRPr sz="2000" dirty="0">
              <a:solidFill>
                <a:srgbClr val="1F1F1F"/>
              </a:solidFill>
            </a:endParaRPr>
          </a:p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Das </a:t>
            </a:r>
            <a:r>
              <a:rPr sz="2000" dirty="0" err="1">
                <a:solidFill>
                  <a:srgbClr val="1F1F1F"/>
                </a:solidFill>
              </a:rPr>
              <a:t>Bibliotheks</a:t>
            </a:r>
            <a:r>
              <a:rPr sz="2000" dirty="0">
                <a:solidFill>
                  <a:srgbClr val="1F1F1F"/>
                </a:solidFill>
              </a:rPr>
              <a:t>-Argument </a:t>
            </a:r>
            <a:r>
              <a:rPr sz="2000" dirty="0" err="1">
                <a:solidFill>
                  <a:srgbClr val="1F1F1F"/>
                </a:solidFill>
              </a:rPr>
              <a:t>findet</a:t>
            </a:r>
            <a:r>
              <a:rPr sz="2000" dirty="0">
                <a:solidFill>
                  <a:srgbClr val="1F1F1F"/>
                </a:solidFill>
              </a:rPr>
              <a:t> in der </a:t>
            </a:r>
            <a:r>
              <a:rPr sz="2000" dirty="0" err="1">
                <a:solidFill>
                  <a:srgbClr val="1F1F1F"/>
                </a:solidFill>
              </a:rPr>
              <a:t>jüngsten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Kohorte</a:t>
            </a:r>
            <a:r>
              <a:rPr sz="2000" dirty="0">
                <a:solidFill>
                  <a:srgbClr val="1F1F1F"/>
                </a:solidFill>
              </a:rPr>
              <a:t> das </a:t>
            </a:r>
            <a:r>
              <a:rPr sz="2000" dirty="0" err="1">
                <a:solidFill>
                  <a:srgbClr val="1F1F1F"/>
                </a:solidFill>
              </a:rPr>
              <a:t>stärkste</a:t>
            </a:r>
            <a:r>
              <a:rPr sz="2000" dirty="0">
                <a:solidFill>
                  <a:srgbClr val="1F1F1F"/>
                </a:solidFill>
              </a:rPr>
              <a:t> Echo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926596C-9037-F5C6-36B6-26DACE60B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337" y="3084489"/>
            <a:ext cx="5710008" cy="321327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D518F9F-6C83-1F56-BAB4-770D4401D376}"/>
              </a:ext>
            </a:extLst>
          </p:cNvPr>
          <p:cNvSpPr txBox="1"/>
          <p:nvPr/>
        </p:nvSpPr>
        <p:spPr>
          <a:xfrm>
            <a:off x="8903287" y="6611779"/>
            <a:ext cx="29017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Schroffenegger: leerer Kellerraum PHV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Historische Pointe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97372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früheren Schriftstufen gab es </a:t>
            </a:r>
            <a:r>
              <a:rPr lang="en-US" sz="2400" b="1" dirty="0" err="1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Bibliotheken</a:t>
            </a: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…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973724" cy="35204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Buchdruck → öffentliche Bibliotheken, Volksbildung, Pflichtschule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Hypertext → Wikipedia, Creative Commons, freie Software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 → ?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Vakuum füllen die Anbieter selbst: „Claude for Teachers“ (Juli 2026) – gratis, befristet, außerhalb öffentlicher Governance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Rückgabe-Argument: öffentlich finanzierte Trainingsbasis – zurück kommt sie als Mietservice</a:t>
            </a:r>
            <a:endParaRPr lang="en-US" sz="16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1AA6BF2-7217-FC29-4D11-16FCCC7A8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" y="2812353"/>
            <a:ext cx="11536680" cy="290180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28C56B8-C776-A8F6-6D16-0C9E135178B6}"/>
              </a:ext>
            </a:extLst>
          </p:cNvPr>
          <p:cNvSpPr txBox="1"/>
          <p:nvPr/>
        </p:nvSpPr>
        <p:spPr>
          <a:xfrm>
            <a:off x="9477148" y="6616696"/>
            <a:ext cx="23871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ChatGPT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75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Bildungspolitische Auswertung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39" y="868680"/>
            <a:ext cx="10174393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33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PHV-Curriculum als Instanz internationaler Linien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39" y="1508760"/>
            <a:ext cx="11731106" cy="35204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AI Competency Framework for Teachers (2024) – sieben Kompetenzdimensionen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 Digital Education Action Plan (2020) + AI-Ethik-Leitlinien (2022) – Critical AI Literacy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Vorarlberg, BA-Curriculum 2025: „KI in der Volksschule" – als Umsetzung dieser Linie, nicht als Vorreiterrolle</a:t>
            </a: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Erweitertes TPACK – T(echnological) wird selbst zur normativen Frage: welche Technologie, von wem kontrolliert?</a:t>
            </a:r>
            <a:endParaRPr lang="en-US" sz="1600" dirty="0"/>
          </a:p>
          <a:p>
            <a:pPr marL="342900" indent="-342900">
              <a:lnSpc>
                <a:spcPct val="130000"/>
              </a:lnSpc>
              <a:buSzPct val="100000"/>
              <a:buChar char="–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Konzeptionell präsent – materiell nicht eingelöst: Die Studierenden lernen über KI, zahlen ihre Werkzeuge aber selbst</a:t>
            </a:r>
            <a:endParaRPr lang="en-US" sz="16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2226162-EBF0-AD67-42BF-F50C35DED3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639"/>
          <a:stretch>
            <a:fillRect/>
          </a:stretch>
        </p:blipFill>
        <p:spPr>
          <a:xfrm>
            <a:off x="132080" y="3368530"/>
            <a:ext cx="11851640" cy="210771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2F71B1D4-8DE4-744B-1CEE-FE56CE69F53B}"/>
              </a:ext>
            </a:extLst>
          </p:cNvPr>
          <p:cNvSpPr txBox="1"/>
          <p:nvPr/>
        </p:nvSpPr>
        <p:spPr>
          <a:xfrm>
            <a:off x="9804808" y="6611779"/>
            <a:ext cx="23871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Thomas Schroffenegger und ChatGPT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8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6B6B6B"/>
                </a:solidFill>
              </a:rPr>
              <a:t>Anschluss SAP · ERP als Präzedenzfall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1186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2457A8"/>
                </a:solidFill>
              </a:rPr>
              <a:t>Die Hochschul-IT kennt diese Abhängigkeit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91640"/>
            <a:ext cx="5593080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Bei ERP-</a:t>
            </a:r>
            <a:r>
              <a:rPr sz="2000" dirty="0" err="1">
                <a:solidFill>
                  <a:srgbClr val="1F1F1F"/>
                </a:solidFill>
              </a:rPr>
              <a:t>Systemen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haben</a:t>
            </a:r>
            <a:r>
              <a:rPr sz="2000" dirty="0">
                <a:solidFill>
                  <a:srgbClr val="1F1F1F"/>
                </a:solidFill>
              </a:rPr>
              <a:t> die </a:t>
            </a:r>
            <a:r>
              <a:rPr sz="2000" dirty="0" err="1">
                <a:solidFill>
                  <a:srgbClr val="1F1F1F"/>
                </a:solidFill>
              </a:rPr>
              <a:t>Hochschulen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institutionell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geantwortet</a:t>
            </a:r>
            <a:r>
              <a:rPr sz="2000" dirty="0">
                <a:solidFill>
                  <a:srgbClr val="1F1F1F"/>
                </a:solidFill>
              </a:rPr>
              <a:t>: SAP University Competence Centers </a:t>
            </a:r>
            <a:r>
              <a:rPr sz="2000" dirty="0" err="1">
                <a:solidFill>
                  <a:srgbClr val="1F1F1F"/>
                </a:solidFill>
              </a:rPr>
              <a:t>als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geteilte</a:t>
            </a:r>
            <a:r>
              <a:rPr sz="2000" dirty="0">
                <a:solidFill>
                  <a:srgbClr val="1F1F1F"/>
                </a:solidFill>
              </a:rPr>
              <a:t>, </a:t>
            </a:r>
            <a:r>
              <a:rPr sz="2000" dirty="0" err="1">
                <a:solidFill>
                  <a:srgbClr val="1F1F1F"/>
                </a:solidFill>
              </a:rPr>
              <a:t>hochschulseitig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getragene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Infrastruktur</a:t>
            </a:r>
            <a:endParaRPr sz="2000" dirty="0">
              <a:solidFill>
                <a:srgbClr val="1F1F1F"/>
              </a:solidFill>
            </a:endParaRPr>
          </a:p>
          <a:p>
            <a:pPr marL="342900" indent="-34290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lang="de-AT" sz="2000" dirty="0">
                <a:solidFill>
                  <a:srgbClr val="1F1F1F"/>
                </a:solidFill>
              </a:rPr>
              <a:t>G</a:t>
            </a:r>
            <a:r>
              <a:rPr sz="2000" dirty="0" err="1">
                <a:solidFill>
                  <a:srgbClr val="1F1F1F"/>
                </a:solidFill>
              </a:rPr>
              <a:t>enau</a:t>
            </a:r>
            <a:r>
              <a:rPr sz="2000" dirty="0">
                <a:solidFill>
                  <a:srgbClr val="1F1F1F"/>
                </a:solidFill>
              </a:rPr>
              <a:t> dieses </a:t>
            </a:r>
            <a:r>
              <a:rPr sz="2000" dirty="0" err="1">
                <a:solidFill>
                  <a:srgbClr val="1F1F1F"/>
                </a:solidFill>
              </a:rPr>
              <a:t>Antwortmodell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fehlt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bei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generativer</a:t>
            </a:r>
            <a:r>
              <a:rPr sz="2000" dirty="0">
                <a:solidFill>
                  <a:srgbClr val="1F1F1F"/>
                </a:solidFill>
              </a:rPr>
              <a:t> KI </a:t>
            </a:r>
            <a:r>
              <a:rPr sz="2000" dirty="0" err="1">
                <a:solidFill>
                  <a:srgbClr val="1F1F1F"/>
                </a:solidFill>
              </a:rPr>
              <a:t>bislang</a:t>
            </a:r>
            <a:endParaRPr sz="2000" dirty="0">
              <a:solidFill>
                <a:srgbClr val="1F1F1F"/>
              </a:solidFill>
            </a:endParaRPr>
          </a:p>
          <a:p>
            <a:pPr marL="342900" indent="-34290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Und die </a:t>
            </a:r>
            <a:r>
              <a:rPr sz="2000" dirty="0" err="1">
                <a:solidFill>
                  <a:srgbClr val="1F1F1F"/>
                </a:solidFill>
              </a:rPr>
              <a:t>Konzentration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wandert</a:t>
            </a:r>
            <a:r>
              <a:rPr sz="2000" dirty="0">
                <a:solidFill>
                  <a:srgbClr val="1F1F1F"/>
                </a:solidFill>
              </a:rPr>
              <a:t> im Stack </a:t>
            </a:r>
            <a:r>
              <a:rPr sz="2000" dirty="0" err="1">
                <a:solidFill>
                  <a:srgbClr val="1F1F1F"/>
                </a:solidFill>
              </a:rPr>
              <a:t>nach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oben</a:t>
            </a:r>
            <a:r>
              <a:rPr sz="2000" dirty="0">
                <a:solidFill>
                  <a:srgbClr val="1F1F1F"/>
                </a:solidFill>
              </a:rPr>
              <a:t>: Selbst SAP </a:t>
            </a:r>
            <a:r>
              <a:rPr sz="2000" dirty="0" err="1">
                <a:solidFill>
                  <a:srgbClr val="1F1F1F"/>
                </a:solidFill>
              </a:rPr>
              <a:t>bezieht</a:t>
            </a:r>
            <a:r>
              <a:rPr sz="2000" dirty="0">
                <a:solidFill>
                  <a:srgbClr val="1F1F1F"/>
                </a:solidFill>
              </a:rPr>
              <a:t> KI-Modelle von </a:t>
            </a:r>
            <a:r>
              <a:rPr sz="2000" dirty="0" err="1">
                <a:solidFill>
                  <a:srgbClr val="1F1F1F"/>
                </a:solidFill>
              </a:rPr>
              <a:t>wenigen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Infrastrukturanbietern</a:t>
            </a:r>
            <a:r>
              <a:rPr sz="2000" dirty="0">
                <a:solidFill>
                  <a:srgbClr val="1F1F1F"/>
                </a:solidFill>
              </a:rPr>
              <a:t> (</a:t>
            </a:r>
            <a:r>
              <a:rPr sz="2000" dirty="0" err="1">
                <a:solidFill>
                  <a:srgbClr val="1F1F1F"/>
                </a:solidFill>
              </a:rPr>
              <a:t>Partnerschaft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mit</a:t>
            </a:r>
            <a:r>
              <a:rPr sz="2000" dirty="0">
                <a:solidFill>
                  <a:srgbClr val="1F1F1F"/>
                </a:solidFill>
              </a:rPr>
              <a:t> Anthropic, 2025)</a:t>
            </a:r>
          </a:p>
          <a:p>
            <a:pPr marL="342900" indent="-34290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 err="1">
                <a:solidFill>
                  <a:srgbClr val="1F1F1F"/>
                </a:solidFill>
              </a:rPr>
              <a:t>Lieferantisierung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kaskadiert</a:t>
            </a:r>
            <a:r>
              <a:rPr sz="2000" dirty="0">
                <a:solidFill>
                  <a:srgbClr val="1F1F1F"/>
                </a:solidFill>
              </a:rPr>
              <a:t> – von der </a:t>
            </a:r>
            <a:r>
              <a:rPr sz="2000" dirty="0" err="1">
                <a:solidFill>
                  <a:srgbClr val="1F1F1F"/>
                </a:solidFill>
              </a:rPr>
              <a:t>Studentin</a:t>
            </a:r>
            <a:r>
              <a:rPr sz="2000" dirty="0">
                <a:solidFill>
                  <a:srgbClr val="1F1F1F"/>
                </a:solidFill>
              </a:rPr>
              <a:t> bis </a:t>
            </a:r>
            <a:r>
              <a:rPr sz="2000" dirty="0" err="1">
                <a:solidFill>
                  <a:srgbClr val="1F1F1F"/>
                </a:solidFill>
              </a:rPr>
              <a:t>zum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Softwarekonzern</a:t>
            </a:r>
            <a:endParaRPr sz="2000" dirty="0">
              <a:solidFill>
                <a:srgbClr val="1F1F1F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1A6FB4B-6A6D-2FEA-8ECC-05936CFA47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7"/>
          <a:stretch>
            <a:fillRect/>
          </a:stretch>
        </p:blipFill>
        <p:spPr>
          <a:xfrm>
            <a:off x="6033752" y="2781272"/>
            <a:ext cx="6158248" cy="350252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E90F11A-FD2F-81E7-8C4C-FBE89D5893F6}"/>
              </a:ext>
            </a:extLst>
          </p:cNvPr>
          <p:cNvSpPr txBox="1"/>
          <p:nvPr/>
        </p:nvSpPr>
        <p:spPr>
          <a:xfrm>
            <a:off x="7937372" y="6579582"/>
            <a:ext cx="38715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Raum </a:t>
            </a:r>
            <a:r>
              <a:rPr lang="de-AT" sz="1000" dirty="0" err="1">
                <a:solidFill>
                  <a:schemeClr val="bg1"/>
                </a:solidFill>
              </a:rPr>
              <a:t>Realbild</a:t>
            </a:r>
            <a:r>
              <a:rPr lang="de-AT" sz="1000" dirty="0">
                <a:solidFill>
                  <a:schemeClr val="bg1"/>
                </a:solidFill>
              </a:rPr>
              <a:t>, Inhalt </a:t>
            </a:r>
            <a:r>
              <a:rPr lang="de-AT" sz="1000" dirty="0" err="1">
                <a:solidFill>
                  <a:schemeClr val="bg1"/>
                </a:solidFill>
              </a:rPr>
              <a:t>Plaung</a:t>
            </a:r>
            <a:r>
              <a:rPr lang="de-AT" sz="1000" dirty="0">
                <a:solidFill>
                  <a:schemeClr val="bg1"/>
                </a:solidFill>
              </a:rPr>
              <a:t> Thomas Schroffenegger und ChatGPT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8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6B6B6B"/>
                </a:solidFill>
              </a:rPr>
              <a:t>Empfehlungen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1186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2457A8"/>
                </a:solidFill>
              </a:rPr>
              <a:t>Drei Ebenen der Bereitstellung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1" y="1691640"/>
            <a:ext cx="5170224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 err="1">
                <a:solidFill>
                  <a:srgbClr val="1F1F1F"/>
                </a:solidFill>
              </a:rPr>
              <a:t>Hochschulen</a:t>
            </a:r>
            <a:r>
              <a:rPr sz="2000" dirty="0">
                <a:solidFill>
                  <a:srgbClr val="1F1F1F"/>
                </a:solidFill>
              </a:rPr>
              <a:t>: KI-</a:t>
            </a:r>
            <a:r>
              <a:rPr sz="2000" dirty="0" err="1">
                <a:solidFill>
                  <a:srgbClr val="1F1F1F"/>
                </a:solidFill>
              </a:rPr>
              <a:t>Werkzeuge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institutionell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bereitstellen</a:t>
            </a:r>
            <a:r>
              <a:rPr sz="2000" dirty="0">
                <a:solidFill>
                  <a:srgbClr val="1F1F1F"/>
                </a:solidFill>
              </a:rPr>
              <a:t> – analog </a:t>
            </a:r>
            <a:r>
              <a:rPr sz="2000" dirty="0" err="1">
                <a:solidFill>
                  <a:srgbClr val="1F1F1F"/>
                </a:solidFill>
              </a:rPr>
              <a:t>zu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Softwarelizenzen</a:t>
            </a:r>
            <a:r>
              <a:rPr sz="2000" dirty="0">
                <a:solidFill>
                  <a:srgbClr val="1F1F1F"/>
                </a:solidFill>
              </a:rPr>
              <a:t> und </a:t>
            </a:r>
            <a:r>
              <a:rPr sz="2000" dirty="0" err="1">
                <a:solidFill>
                  <a:srgbClr val="1F1F1F"/>
                </a:solidFill>
              </a:rPr>
              <a:t>Bibliothekszugang</a:t>
            </a:r>
            <a:endParaRPr sz="2000" dirty="0">
              <a:solidFill>
                <a:srgbClr val="1F1F1F"/>
              </a:solidFill>
            </a:endParaRPr>
          </a:p>
          <a:p>
            <a:pPr marL="342900" indent="-34290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 err="1">
                <a:solidFill>
                  <a:srgbClr val="1F1F1F"/>
                </a:solidFill>
              </a:rPr>
              <a:t>Dienstgeber</a:t>
            </a:r>
            <a:r>
              <a:rPr sz="2000" dirty="0">
                <a:solidFill>
                  <a:srgbClr val="1F1F1F"/>
                </a:solidFill>
              </a:rPr>
              <a:t>: </a:t>
            </a:r>
            <a:r>
              <a:rPr sz="2000" dirty="0" err="1">
                <a:solidFill>
                  <a:srgbClr val="1F1F1F"/>
                </a:solidFill>
              </a:rPr>
              <a:t>Zugang</a:t>
            </a:r>
            <a:r>
              <a:rPr sz="2000" dirty="0">
                <a:solidFill>
                  <a:srgbClr val="1F1F1F"/>
                </a:solidFill>
              </a:rPr>
              <a:t> für </a:t>
            </a:r>
            <a:r>
              <a:rPr sz="2000" dirty="0" err="1">
                <a:solidFill>
                  <a:srgbClr val="1F1F1F"/>
                </a:solidFill>
              </a:rPr>
              <a:t>Lehrpersonen</a:t>
            </a:r>
            <a:r>
              <a:rPr sz="2000" dirty="0">
                <a:solidFill>
                  <a:srgbClr val="1F1F1F"/>
                </a:solidFill>
              </a:rPr>
              <a:t> im </a:t>
            </a:r>
            <a:r>
              <a:rPr sz="2000" dirty="0" err="1">
                <a:solidFill>
                  <a:srgbClr val="1F1F1F"/>
                </a:solidFill>
              </a:rPr>
              <a:t>Schuldienst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ermöglichen</a:t>
            </a:r>
            <a:endParaRPr sz="2000" dirty="0">
              <a:solidFill>
                <a:srgbClr val="1F1F1F"/>
              </a:solidFill>
            </a:endParaRPr>
          </a:p>
          <a:p>
            <a:pPr marL="342900" indent="-34290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 err="1">
                <a:solidFill>
                  <a:srgbClr val="1F1F1F"/>
                </a:solidFill>
              </a:rPr>
              <a:t>Öffentlich</a:t>
            </a:r>
            <a:r>
              <a:rPr sz="2000" dirty="0">
                <a:solidFill>
                  <a:srgbClr val="1F1F1F"/>
                </a:solidFill>
              </a:rPr>
              <a:t>: KI </a:t>
            </a:r>
            <a:r>
              <a:rPr sz="2000" dirty="0" err="1">
                <a:solidFill>
                  <a:srgbClr val="1F1F1F"/>
                </a:solidFill>
              </a:rPr>
              <a:t>als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öffentliches</a:t>
            </a:r>
            <a:r>
              <a:rPr sz="2000" dirty="0">
                <a:solidFill>
                  <a:srgbClr val="1F1F1F"/>
                </a:solidFill>
              </a:rPr>
              <a:t> Gut </a:t>
            </a:r>
            <a:r>
              <a:rPr sz="2000" dirty="0" err="1">
                <a:solidFill>
                  <a:srgbClr val="1F1F1F"/>
                </a:solidFill>
              </a:rPr>
              <a:t>denken</a:t>
            </a:r>
            <a:r>
              <a:rPr sz="2000" dirty="0">
                <a:solidFill>
                  <a:srgbClr val="1F1F1F"/>
                </a:solidFill>
              </a:rPr>
              <a:t> – </a:t>
            </a:r>
            <a:r>
              <a:rPr sz="2000" dirty="0" err="1">
                <a:solidFill>
                  <a:srgbClr val="1F1F1F"/>
                </a:solidFill>
              </a:rPr>
              <a:t>Rückgabe</a:t>
            </a:r>
            <a:r>
              <a:rPr sz="2000" dirty="0">
                <a:solidFill>
                  <a:srgbClr val="1F1F1F"/>
                </a:solidFill>
              </a:rPr>
              <a:t>-Argument der </a:t>
            </a:r>
            <a:r>
              <a:rPr sz="2000" dirty="0" err="1">
                <a:solidFill>
                  <a:srgbClr val="1F1F1F"/>
                </a:solidFill>
              </a:rPr>
              <a:t>öffentlich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finanzierten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Trainingsbasis</a:t>
            </a:r>
            <a:endParaRPr sz="2000" dirty="0">
              <a:solidFill>
                <a:srgbClr val="1F1F1F"/>
              </a:solidFill>
            </a:endParaRPr>
          </a:p>
          <a:p>
            <a:pPr marL="342900" indent="-34290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 err="1">
                <a:solidFill>
                  <a:srgbClr val="1F1F1F"/>
                </a:solidFill>
              </a:rPr>
              <a:t>Bereitstellung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ist</a:t>
            </a:r>
            <a:r>
              <a:rPr sz="2000" dirty="0">
                <a:solidFill>
                  <a:srgbClr val="1F1F1F"/>
                </a:solidFill>
              </a:rPr>
              <a:t> die </a:t>
            </a:r>
            <a:r>
              <a:rPr sz="2000" dirty="0" err="1">
                <a:solidFill>
                  <a:srgbClr val="1F1F1F"/>
                </a:solidFill>
              </a:rPr>
              <a:t>Voraussetzung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didaktischer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Gestaltung</a:t>
            </a:r>
            <a:r>
              <a:rPr sz="2000" dirty="0">
                <a:solidFill>
                  <a:srgbClr val="1F1F1F"/>
                </a:solidFill>
              </a:rPr>
              <a:t>: </a:t>
            </a:r>
            <a:r>
              <a:rPr sz="2000" dirty="0" err="1">
                <a:solidFill>
                  <a:srgbClr val="1F1F1F"/>
                </a:solidFill>
              </a:rPr>
              <a:t>sichtbar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statt</a:t>
            </a:r>
            <a:r>
              <a:rPr sz="2000" dirty="0">
                <a:solidFill>
                  <a:srgbClr val="1F1F1F"/>
                </a:solidFill>
              </a:rPr>
              <a:t> privat, </a:t>
            </a:r>
            <a:r>
              <a:rPr sz="2000" dirty="0" err="1">
                <a:solidFill>
                  <a:srgbClr val="1F1F1F"/>
                </a:solidFill>
              </a:rPr>
              <a:t>gestaltet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statt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geduldet</a:t>
            </a:r>
            <a:endParaRPr sz="1600" dirty="0">
              <a:solidFill>
                <a:srgbClr val="1F1F1F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5629DD5-92F9-6856-427F-F09D314F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2"/>
          <a:stretch>
            <a:fillRect/>
          </a:stretch>
        </p:blipFill>
        <p:spPr>
          <a:xfrm>
            <a:off x="5673144" y="2537139"/>
            <a:ext cx="6518855" cy="368657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8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6B6B6B"/>
                </a:solidFill>
              </a:rPr>
              <a:t>Ausblick · PH Vorarlberg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1186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2457A8"/>
                </a:solidFill>
              </a:rPr>
              <a:t>Wir bauen die Antwort gerade: das KI-Labor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91640"/>
            <a:ext cx="4661508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Wir bauen gerade: lokale, DSGVO-konforme KI auf eigener Hardware (Nvidia Spark)</a:t>
            </a:r>
          </a:p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 err="1">
                <a:solidFill>
                  <a:srgbClr val="1F1F1F"/>
                </a:solidFill>
              </a:rPr>
              <a:t>Anonymisierende</a:t>
            </a:r>
            <a:r>
              <a:rPr sz="2000" dirty="0">
                <a:solidFill>
                  <a:srgbClr val="1F1F1F"/>
                </a:solidFill>
              </a:rPr>
              <a:t> Bridge </a:t>
            </a:r>
            <a:r>
              <a:rPr sz="2000" dirty="0" err="1">
                <a:solidFill>
                  <a:srgbClr val="1F1F1F"/>
                </a:solidFill>
              </a:rPr>
              <a:t>zu</a:t>
            </a:r>
            <a:r>
              <a:rPr sz="2000" dirty="0">
                <a:solidFill>
                  <a:srgbClr val="1F1F1F"/>
                </a:solidFill>
              </a:rPr>
              <a:t> token-</a:t>
            </a:r>
            <a:r>
              <a:rPr sz="2000" dirty="0" err="1">
                <a:solidFill>
                  <a:srgbClr val="1F1F1F"/>
                </a:solidFill>
              </a:rPr>
              <a:t>basierten</a:t>
            </a:r>
            <a:r>
              <a:rPr sz="2000" dirty="0">
                <a:solidFill>
                  <a:srgbClr val="1F1F1F"/>
                </a:solidFill>
              </a:rPr>
              <a:t> Frontier-</a:t>
            </a:r>
            <a:r>
              <a:rPr sz="2000" dirty="0" err="1">
                <a:solidFill>
                  <a:srgbClr val="1F1F1F"/>
                </a:solidFill>
              </a:rPr>
              <a:t>Modellen</a:t>
            </a:r>
            <a:r>
              <a:rPr sz="2000" dirty="0">
                <a:solidFill>
                  <a:srgbClr val="1F1F1F"/>
                </a:solidFill>
              </a:rPr>
              <a:t> – die </a:t>
            </a:r>
            <a:r>
              <a:rPr sz="2000" dirty="0" err="1">
                <a:solidFill>
                  <a:srgbClr val="1F1F1F"/>
                </a:solidFill>
              </a:rPr>
              <a:t>lokale</a:t>
            </a:r>
            <a:r>
              <a:rPr sz="2000" dirty="0">
                <a:solidFill>
                  <a:srgbClr val="1F1F1F"/>
                </a:solidFill>
              </a:rPr>
              <a:t> KI </a:t>
            </a:r>
            <a:r>
              <a:rPr sz="2000" dirty="0" err="1">
                <a:solidFill>
                  <a:srgbClr val="1F1F1F"/>
                </a:solidFill>
              </a:rPr>
              <a:t>filtert</a:t>
            </a:r>
            <a:endParaRPr sz="2000" dirty="0">
              <a:solidFill>
                <a:srgbClr val="1F1F1F"/>
              </a:solidFill>
            </a:endParaRPr>
          </a:p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 err="1">
                <a:solidFill>
                  <a:srgbClr val="1F1F1F"/>
                </a:solidFill>
              </a:rPr>
              <a:t>Lizenzen</a:t>
            </a:r>
            <a:r>
              <a:rPr sz="2000" dirty="0">
                <a:solidFill>
                  <a:srgbClr val="1F1F1F"/>
                </a:solidFill>
              </a:rPr>
              <a:t> für </a:t>
            </a:r>
            <a:r>
              <a:rPr sz="2000" dirty="0" err="1">
                <a:solidFill>
                  <a:srgbClr val="1F1F1F"/>
                </a:solidFill>
              </a:rPr>
              <a:t>Studierende</a:t>
            </a:r>
            <a:r>
              <a:rPr sz="2000" dirty="0">
                <a:solidFill>
                  <a:srgbClr val="1F1F1F"/>
                </a:solidFill>
              </a:rPr>
              <a:t>, die </a:t>
            </a:r>
            <a:r>
              <a:rPr sz="2000" dirty="0" err="1">
                <a:solidFill>
                  <a:srgbClr val="1F1F1F"/>
                </a:solidFill>
              </a:rPr>
              <a:t>die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großen</a:t>
            </a:r>
            <a:r>
              <a:rPr sz="2000" dirty="0">
                <a:solidFill>
                  <a:srgbClr val="1F1F1F"/>
                </a:solidFill>
              </a:rPr>
              <a:t> Modelle </a:t>
            </a:r>
            <a:r>
              <a:rPr sz="2000" dirty="0" err="1">
                <a:solidFill>
                  <a:srgbClr val="1F1F1F"/>
                </a:solidFill>
              </a:rPr>
              <a:t>brauchen</a:t>
            </a:r>
            <a:endParaRPr sz="2000" dirty="0">
              <a:solidFill>
                <a:srgbClr val="1F1F1F"/>
              </a:solidFill>
            </a:endParaRPr>
          </a:p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2000" dirty="0">
                <a:solidFill>
                  <a:srgbClr val="1F1F1F"/>
                </a:solidFill>
              </a:rPr>
              <a:t>Die </a:t>
            </a:r>
            <a:r>
              <a:rPr sz="2000" dirty="0" err="1">
                <a:solidFill>
                  <a:srgbClr val="1F1F1F"/>
                </a:solidFill>
              </a:rPr>
              <a:t>Bibliotheksform</a:t>
            </a:r>
            <a:r>
              <a:rPr sz="2000" dirty="0">
                <a:solidFill>
                  <a:srgbClr val="1F1F1F"/>
                </a:solidFill>
              </a:rPr>
              <a:t> der KI: </a:t>
            </a:r>
            <a:r>
              <a:rPr sz="2000" dirty="0" err="1">
                <a:solidFill>
                  <a:srgbClr val="1F1F1F"/>
                </a:solidFill>
              </a:rPr>
              <a:t>institutionell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getragen</a:t>
            </a:r>
            <a:r>
              <a:rPr sz="2000" dirty="0">
                <a:solidFill>
                  <a:srgbClr val="1F1F1F"/>
                </a:solidFill>
              </a:rPr>
              <a:t>, </a:t>
            </a:r>
            <a:r>
              <a:rPr sz="2000" dirty="0" err="1">
                <a:solidFill>
                  <a:srgbClr val="1F1F1F"/>
                </a:solidFill>
              </a:rPr>
              <a:t>mit</a:t>
            </a:r>
            <a:r>
              <a:rPr sz="2000" dirty="0">
                <a:solidFill>
                  <a:srgbClr val="1F1F1F"/>
                </a:solidFill>
              </a:rPr>
              <a:t> </a:t>
            </a:r>
            <a:r>
              <a:rPr sz="2000" dirty="0" err="1">
                <a:solidFill>
                  <a:srgbClr val="1F1F1F"/>
                </a:solidFill>
              </a:rPr>
              <a:t>eigener</a:t>
            </a:r>
            <a:r>
              <a:rPr sz="2000" dirty="0">
                <a:solidFill>
                  <a:srgbClr val="1F1F1F"/>
                </a:solidFill>
              </a:rPr>
              <a:t> Governance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B95E1B7-9B7D-4ED2-5A60-73B4FE7FC706}"/>
              </a:ext>
            </a:extLst>
          </p:cNvPr>
          <p:cNvSpPr txBox="1"/>
          <p:nvPr/>
        </p:nvSpPr>
        <p:spPr>
          <a:xfrm>
            <a:off x="7937372" y="6579582"/>
            <a:ext cx="38715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000" dirty="0">
                <a:solidFill>
                  <a:schemeClr val="bg1"/>
                </a:solidFill>
              </a:rPr>
              <a:t>Bild: Raum </a:t>
            </a:r>
            <a:r>
              <a:rPr lang="de-AT" sz="1000" dirty="0" err="1">
                <a:solidFill>
                  <a:schemeClr val="bg1"/>
                </a:solidFill>
              </a:rPr>
              <a:t>Realbild</a:t>
            </a:r>
            <a:r>
              <a:rPr lang="de-AT" sz="1000" dirty="0">
                <a:solidFill>
                  <a:schemeClr val="bg1"/>
                </a:solidFill>
              </a:rPr>
              <a:t>, Inhalt </a:t>
            </a:r>
            <a:r>
              <a:rPr lang="de-AT" sz="1000" dirty="0" err="1">
                <a:solidFill>
                  <a:schemeClr val="bg1"/>
                </a:solidFill>
              </a:rPr>
              <a:t>Plaung</a:t>
            </a:r>
            <a:r>
              <a:rPr lang="de-AT" sz="1000" dirty="0">
                <a:solidFill>
                  <a:schemeClr val="bg1"/>
                </a:solidFill>
              </a:rPr>
              <a:t> Thomas Schroffenegger und ChatGPT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C69A223-B3BC-1693-0F25-411EE4998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638" y="2586847"/>
            <a:ext cx="6613362" cy="372199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39" y="457200"/>
            <a:ext cx="10918305" cy="9144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Danke.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39" y="1463040"/>
            <a:ext cx="10918305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Fragen &amp; Diskussion (online: www.schroffenegger.at)</a:t>
            </a:r>
            <a:endParaRPr lang="en-US" sz="16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Thomas Schroffenegger, MSc, MAS, BEd · SAP ACC DACH 2026 · Würth Haus Rorschach · 7. September 2026</a:t>
            </a:r>
          </a:p>
          <a:p>
            <a:pPr>
              <a:lnSpc>
                <a:spcPct val="140000"/>
              </a:lnSpc>
            </a:pPr>
            <a:r>
              <a:rPr lang="de-AT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https://orcid.org/0000-0002-3224-2384</a:t>
            </a: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  <a:p>
            <a:pPr marL="0" indent="0">
              <a:lnSpc>
                <a:spcPct val="140000"/>
              </a:lnSpc>
              <a:buNone/>
            </a:pP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  <a:p>
            <a:pPr marL="0" indent="0">
              <a:lnSpc>
                <a:spcPct val="140000"/>
              </a:lnSpc>
              <a:buNone/>
            </a:pPr>
            <a:endParaRPr lang="en-US" sz="1600" dirty="0">
              <a:solidFill>
                <a:srgbClr val="333333"/>
              </a:solidFill>
              <a:latin typeface="Arial" pitchFamily="34" charset="0"/>
              <a:cs typeface="Arial" pitchFamily="34" charset="-120"/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T. Schroffenegger PHV              Research + Projects                  This </a:t>
            </a:r>
            <a:r>
              <a:rPr lang="en-US" sz="1600" dirty="0" err="1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PPTx</a:t>
            </a:r>
            <a:r>
              <a:rPr lang="en-US" sz="1600" dirty="0">
                <a:solidFill>
                  <a:srgbClr val="333333"/>
                </a:solidFill>
                <a:latin typeface="Arial" pitchFamily="34" charset="0"/>
                <a:cs typeface="Arial" pitchFamily="34" charset="-120"/>
              </a:rPr>
              <a:t>, Paper and more …</a:t>
            </a:r>
            <a:endParaRPr lang="en-US" sz="1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0520F85-F294-648A-1D53-F13E9DBFB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2182" y="2592711"/>
            <a:ext cx="2514920" cy="356616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6F8E4D3-7967-826F-086A-10C2F4291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43" y="3699931"/>
            <a:ext cx="2369127" cy="236912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4950F5B-26A5-21C4-99E5-303D47E93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5366" y="3699931"/>
            <a:ext cx="2369127" cy="236912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655EBDB-6603-772D-E325-3C02B93300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1639" y="3699931"/>
            <a:ext cx="2369127" cy="236912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118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6B6B6B"/>
                </a:solidFill>
              </a:rPr>
              <a:t>Backup · Q&amp;A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1186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6B6B6B"/>
                </a:solidFill>
              </a:rPr>
              <a:t>»Aber Copilot ist doch gratis …«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691640"/>
            <a:ext cx="1118616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1700" dirty="0">
                <a:solidFill>
                  <a:srgbClr val="1F1F1F"/>
                </a:solidFill>
              </a:rPr>
              <a:t>Ja – M365-Copilot </a:t>
            </a:r>
            <a:r>
              <a:rPr sz="1700" dirty="0" err="1">
                <a:solidFill>
                  <a:srgbClr val="1F1F1F"/>
                </a:solidFill>
              </a:rPr>
              <a:t>steht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über</a:t>
            </a:r>
            <a:r>
              <a:rPr sz="1700" dirty="0">
                <a:solidFill>
                  <a:srgbClr val="1F1F1F"/>
                </a:solidFill>
              </a:rPr>
              <a:t> die </a:t>
            </a:r>
            <a:r>
              <a:rPr sz="1700" dirty="0" err="1">
                <a:solidFill>
                  <a:srgbClr val="1F1F1F"/>
                </a:solidFill>
              </a:rPr>
              <a:t>Lizenzen</a:t>
            </a:r>
            <a:r>
              <a:rPr sz="1700" dirty="0">
                <a:solidFill>
                  <a:srgbClr val="1F1F1F"/>
                </a:solidFill>
              </a:rPr>
              <a:t> von Hochschule und Bund formal </a:t>
            </a:r>
            <a:r>
              <a:rPr sz="1700" dirty="0" err="1">
                <a:solidFill>
                  <a:srgbClr val="1F1F1F"/>
                </a:solidFill>
              </a:rPr>
              <a:t>bereit</a:t>
            </a:r>
            <a:endParaRPr sz="1700" dirty="0">
              <a:solidFill>
                <a:srgbClr val="1F1F1F"/>
              </a:solidFill>
            </a:endParaRPr>
          </a:p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1700" dirty="0">
                <a:solidFill>
                  <a:srgbClr val="1F1F1F"/>
                </a:solidFill>
              </a:rPr>
              <a:t>Aber: Kein </a:t>
            </a:r>
            <a:r>
              <a:rPr sz="1700" dirty="0" err="1">
                <a:solidFill>
                  <a:srgbClr val="1F1F1F"/>
                </a:solidFill>
              </a:rPr>
              <a:t>einziger</a:t>
            </a:r>
            <a:r>
              <a:rPr sz="1700" dirty="0">
                <a:solidFill>
                  <a:srgbClr val="1F1F1F"/>
                </a:solidFill>
              </a:rPr>
              <a:t> von 101 </a:t>
            </a:r>
            <a:r>
              <a:rPr sz="1700" dirty="0" err="1">
                <a:solidFill>
                  <a:srgbClr val="1F1F1F"/>
                </a:solidFill>
              </a:rPr>
              <a:t>Befragten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nennt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ihn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als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Bereitstellung</a:t>
            </a:r>
            <a:r>
              <a:rPr sz="1700" dirty="0">
                <a:solidFill>
                  <a:srgbClr val="1F1F1F"/>
                </a:solidFill>
              </a:rPr>
              <a:t>, </a:t>
            </a:r>
            <a:r>
              <a:rPr sz="1700" dirty="0" err="1">
                <a:solidFill>
                  <a:srgbClr val="1F1F1F"/>
                </a:solidFill>
              </a:rPr>
              <a:t>nur</a:t>
            </a:r>
            <a:r>
              <a:rPr sz="1700" dirty="0">
                <a:solidFill>
                  <a:srgbClr val="1F1F1F"/>
                </a:solidFill>
              </a:rPr>
              <a:t> 11 % </a:t>
            </a:r>
            <a:r>
              <a:rPr sz="1700" dirty="0" err="1">
                <a:solidFill>
                  <a:srgbClr val="1F1F1F"/>
                </a:solidFill>
              </a:rPr>
              <a:t>nutzen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ihn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regelmäßig</a:t>
            </a:r>
            <a:endParaRPr sz="1700" dirty="0">
              <a:solidFill>
                <a:srgbClr val="1F1F1F"/>
              </a:solidFill>
            </a:endParaRPr>
          </a:p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1700" dirty="0">
                <a:solidFill>
                  <a:srgbClr val="1F1F1F"/>
                </a:solidFill>
              </a:rPr>
              <a:t>Und die </a:t>
            </a:r>
            <a:r>
              <a:rPr sz="1700" dirty="0" err="1">
                <a:solidFill>
                  <a:srgbClr val="1F1F1F"/>
                </a:solidFill>
              </a:rPr>
              <a:t>Hälfte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zahlt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trotzdem</a:t>
            </a:r>
            <a:r>
              <a:rPr sz="1700" dirty="0">
                <a:solidFill>
                  <a:srgbClr val="1F1F1F"/>
                </a:solidFill>
              </a:rPr>
              <a:t> privat für </a:t>
            </a:r>
            <a:r>
              <a:rPr sz="1700" dirty="0" err="1">
                <a:solidFill>
                  <a:srgbClr val="1F1F1F"/>
                </a:solidFill>
              </a:rPr>
              <a:t>andere</a:t>
            </a:r>
            <a:r>
              <a:rPr sz="1700" dirty="0">
                <a:solidFill>
                  <a:srgbClr val="1F1F1F"/>
                </a:solidFill>
              </a:rPr>
              <a:t> Systeme (92 % </a:t>
            </a:r>
            <a:r>
              <a:rPr sz="1700" dirty="0" err="1">
                <a:solidFill>
                  <a:srgbClr val="1F1F1F"/>
                </a:solidFill>
              </a:rPr>
              <a:t>davon</a:t>
            </a:r>
            <a:r>
              <a:rPr sz="1700" dirty="0">
                <a:solidFill>
                  <a:srgbClr val="1F1F1F"/>
                </a:solidFill>
              </a:rPr>
              <a:t> ChatGPT)</a:t>
            </a:r>
          </a:p>
          <a:p>
            <a:pPr marL="285750" indent="-285750">
              <a:spcAft>
                <a:spcPts val="1000"/>
              </a:spcAft>
              <a:buFont typeface="Symbol" panose="05050102010706020507" pitchFamily="18" charset="2"/>
              <a:buChar char="-"/>
            </a:pPr>
            <a:r>
              <a:rPr sz="1700" dirty="0">
                <a:solidFill>
                  <a:srgbClr val="1F1F1F"/>
                </a:solidFill>
              </a:rPr>
              <a:t>Der </a:t>
            </a:r>
            <a:r>
              <a:rPr sz="1700" dirty="0" err="1">
                <a:solidFill>
                  <a:srgbClr val="1F1F1F"/>
                </a:solidFill>
              </a:rPr>
              <a:t>Befund</a:t>
            </a:r>
            <a:r>
              <a:rPr sz="1700" dirty="0">
                <a:solidFill>
                  <a:srgbClr val="1F1F1F"/>
                </a:solidFill>
              </a:rPr>
              <a:t>: Die </a:t>
            </a:r>
            <a:r>
              <a:rPr sz="1700" dirty="0" err="1">
                <a:solidFill>
                  <a:srgbClr val="1F1F1F"/>
                </a:solidFill>
              </a:rPr>
              <a:t>vorhandene</a:t>
            </a:r>
            <a:r>
              <a:rPr sz="1700" dirty="0">
                <a:solidFill>
                  <a:srgbClr val="1F1F1F"/>
                </a:solidFill>
              </a:rPr>
              <a:t> Basis-</a:t>
            </a:r>
            <a:r>
              <a:rPr sz="1700" dirty="0" err="1">
                <a:solidFill>
                  <a:srgbClr val="1F1F1F"/>
                </a:solidFill>
              </a:rPr>
              <a:t>Bereitstellung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deckt</a:t>
            </a:r>
            <a:r>
              <a:rPr sz="1700" dirty="0">
                <a:solidFill>
                  <a:srgbClr val="1F1F1F"/>
                </a:solidFill>
              </a:rPr>
              <a:t> den </a:t>
            </a:r>
            <a:r>
              <a:rPr sz="1700" dirty="0" err="1">
                <a:solidFill>
                  <a:srgbClr val="1F1F1F"/>
                </a:solidFill>
              </a:rPr>
              <a:t>wahrgenommenen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Bedarf</a:t>
            </a:r>
            <a:r>
              <a:rPr sz="1700" dirty="0">
                <a:solidFill>
                  <a:srgbClr val="1F1F1F"/>
                </a:solidFill>
              </a:rPr>
              <a:t> nicht – </a:t>
            </a:r>
            <a:r>
              <a:rPr sz="1700" dirty="0" err="1">
                <a:solidFill>
                  <a:srgbClr val="1F1F1F"/>
                </a:solidFill>
              </a:rPr>
              <a:t>Zahlungsbereitschaft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als</a:t>
            </a:r>
            <a:r>
              <a:rPr sz="1700" dirty="0">
                <a:solidFill>
                  <a:srgbClr val="1F1F1F"/>
                </a:solidFill>
              </a:rPr>
              <a:t> </a:t>
            </a:r>
            <a:r>
              <a:rPr sz="1700" dirty="0" err="1">
                <a:solidFill>
                  <a:srgbClr val="1F1F1F"/>
                </a:solidFill>
              </a:rPr>
              <a:t>Mehrwert-Indikator</a:t>
            </a:r>
            <a:endParaRPr sz="1700" dirty="0">
              <a:solidFill>
                <a:srgbClr val="1F1F1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31051E8-86BB-6B66-689A-E0091CAF9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6EAE5F-0355-5AA1-7E94-05A2C6DD28C1}"/>
              </a:ext>
            </a:extLst>
          </p:cNvPr>
          <p:cNvSpPr txBox="1"/>
          <p:nvPr/>
        </p:nvSpPr>
        <p:spPr>
          <a:xfrm>
            <a:off x="502920" y="320040"/>
            <a:ext cx="1118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6B6B6B"/>
                </a:solidFill>
              </a:rPr>
              <a:t>Backup · Q&amp;A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3352F5-D5BD-4AA9-1535-9CC673874545}"/>
              </a:ext>
            </a:extLst>
          </p:cNvPr>
          <p:cNvSpPr txBox="1"/>
          <p:nvPr/>
        </p:nvSpPr>
        <p:spPr>
          <a:xfrm>
            <a:off x="502920" y="685800"/>
            <a:ext cx="11186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800" b="1" dirty="0">
                <a:solidFill>
                  <a:srgbClr val="6B6B6B"/>
                </a:solidFill>
              </a:rPr>
              <a:t>Weitere Quellen … </a:t>
            </a:r>
            <a:endParaRPr sz="2800" b="1" dirty="0">
              <a:solidFill>
                <a:srgbClr val="6B6B6B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367010-9684-03EB-D332-11E4BAC42A37}"/>
              </a:ext>
            </a:extLst>
          </p:cNvPr>
          <p:cNvSpPr txBox="1"/>
          <p:nvPr/>
        </p:nvSpPr>
        <p:spPr>
          <a:xfrm>
            <a:off x="502920" y="1691640"/>
            <a:ext cx="11186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de-AT" sz="1200" dirty="0"/>
              <a:t>Europäische Union. (2024). </a:t>
            </a:r>
            <a:r>
              <a:rPr lang="de-AT" sz="1200" i="1" dirty="0"/>
              <a:t>Verordnung (EU) 2024/1689 des Europäischen Parlaments und des Rates vom 13. Juni 2024 zur Festlegung harmonisierter Vorschriften für künstliche Intelligenz (KI-Verordnung)</a:t>
            </a:r>
            <a:r>
              <a:rPr lang="de-AT" sz="1200" dirty="0"/>
              <a:t>. Amtsblatt der Europäischen Union, L, 2024/1689. </a:t>
            </a:r>
            <a:r>
              <a:rPr lang="de-AT" sz="1200" dirty="0">
                <a:hlinkClick r:id="rId2"/>
              </a:rPr>
              <a:t>https://eur-lex.europa.eu/eli/reg/2024/1689/oj</a:t>
            </a:r>
            <a:endParaRPr lang="de-AT" sz="1200" dirty="0"/>
          </a:p>
          <a:p>
            <a:pPr marL="228600" indent="-228600">
              <a:buFont typeface="+mj-lt"/>
              <a:buAutoNum type="arabicPeriod"/>
            </a:pPr>
            <a:r>
              <a:rPr lang="de-AT" sz="1200" dirty="0"/>
              <a:t>TÜV Rheinland Consulting. (2026). </a:t>
            </a:r>
            <a:r>
              <a:rPr lang="de-AT" sz="1200" i="1" dirty="0"/>
              <a:t>Harmonisierte Normen zum EU AI Act: Lücke ab 2026</a:t>
            </a:r>
            <a:r>
              <a:rPr lang="de-AT" sz="1200" dirty="0"/>
              <a:t>. </a:t>
            </a:r>
            <a:r>
              <a:rPr lang="de-AT" sz="1200" dirty="0">
                <a:hlinkClick r:id="rId3"/>
              </a:rPr>
              <a:t>https://consulting.tuv.com/aktuelles/ki-im-fokus/harmonisierte-normen-ai-act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19676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3392</Words>
  <Application>Microsoft Office PowerPoint</Application>
  <PresentationFormat>Breitbild</PresentationFormat>
  <Paragraphs>249</Paragraphs>
  <Slides>28</Slides>
  <Notes>23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2" baseType="lpstr">
      <vt:lpstr>Arial</vt:lpstr>
      <vt:lpstr>Lucida Sans Unicode</vt:lpstr>
      <vt:lpstr>Symbol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Die Antwort ist nicht nur 42 — Schroffenegger · uDay 2026</dc:creator>
  <cp:lastModifiedBy>Thomas Schroffenegger</cp:lastModifiedBy>
  <cp:revision>12</cp:revision>
  <dcterms:created xsi:type="dcterms:W3CDTF">2026-05-18T19:15:13Z</dcterms:created>
  <dcterms:modified xsi:type="dcterms:W3CDTF">2026-09-06T23:22:11Z</dcterms:modified>
</cp:coreProperties>
</file>